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6.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82" r:id="rId3"/>
    <p:sldId id="277" r:id="rId4"/>
    <p:sldId id="273" r:id="rId5"/>
    <p:sldId id="280" r:id="rId6"/>
    <p:sldId id="278" r:id="rId7"/>
    <p:sldId id="276" r:id="rId8"/>
    <p:sldId id="270" r:id="rId9"/>
    <p:sldId id="259" r:id="rId10"/>
    <p:sldId id="260" r:id="rId11"/>
    <p:sldId id="279" r:id="rId12"/>
    <p:sldId id="262" r:id="rId13"/>
    <p:sldId id="263" r:id="rId14"/>
    <p:sldId id="266" r:id="rId15"/>
    <p:sldId id="267" r:id="rId16"/>
    <p:sldId id="268" r:id="rId17"/>
    <p:sldId id="281" r:id="rId18"/>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1" d="100"/>
          <a:sy n="101" d="100"/>
        </p:scale>
        <p:origin x="300" y="11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8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B5150E-47F2-4A90-83CB-726E97DF00B3}" type="datetimeFigureOut">
              <a:rPr lang="fr-FR" smtClean="0"/>
              <a:t>04/10/2018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DACC3D-3F52-4AD4-B573-3E07C38786E1}" type="slidenum">
              <a:rPr lang="fr-FR" smtClean="0"/>
              <a:t>‹N°›</a:t>
            </a:fld>
            <a:endParaRPr lang="fr-FR"/>
          </a:p>
        </p:txBody>
      </p:sp>
    </p:spTree>
    <p:extLst>
      <p:ext uri="{BB962C8B-B14F-4D97-AF65-F5344CB8AC3E}">
        <p14:creationId xmlns:p14="http://schemas.microsoft.com/office/powerpoint/2010/main" val="1954359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7FDACC3D-3F52-4AD4-B573-3E07C38786E1}" type="slidenum">
              <a:rPr lang="fr-FR" smtClean="0"/>
              <a:t>17</a:t>
            </a:fld>
            <a:endParaRPr lang="fr-FR"/>
          </a:p>
        </p:txBody>
      </p:sp>
    </p:spTree>
    <p:extLst>
      <p:ext uri="{BB962C8B-B14F-4D97-AF65-F5344CB8AC3E}">
        <p14:creationId xmlns:p14="http://schemas.microsoft.com/office/powerpoint/2010/main" val="21495755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3191823" y="4355802"/>
            <a:ext cx="5494977" cy="924157"/>
          </a:xfrm>
        </p:spPr>
        <p:txBody>
          <a:bodyPr anchor="b">
            <a:normAutofit/>
          </a:bodyPr>
          <a:lstStyle>
            <a:lvl1pPr algn="r">
              <a:defRPr sz="3200" b="1">
                <a:solidFill>
                  <a:srgbClr val="B2B4B5"/>
                </a:solidFill>
                <a:latin typeface="Century Gothic"/>
                <a:cs typeface="Century Gothic"/>
              </a:defRPr>
            </a:lvl1pPr>
          </a:lstStyle>
          <a:p>
            <a:r>
              <a:rPr lang="fr-FR" smtClean="0"/>
              <a:t>Cliquez et modifiez le titre</a:t>
            </a:r>
            <a:endParaRPr lang="fr-FR" dirty="0"/>
          </a:p>
        </p:txBody>
      </p:sp>
      <p:sp>
        <p:nvSpPr>
          <p:cNvPr id="3" name="Sous-titre 2"/>
          <p:cNvSpPr>
            <a:spLocks noGrp="1"/>
          </p:cNvSpPr>
          <p:nvPr>
            <p:ph type="subTitle" idx="1"/>
          </p:nvPr>
        </p:nvSpPr>
        <p:spPr>
          <a:xfrm>
            <a:off x="3505200" y="5297962"/>
            <a:ext cx="5181600" cy="764124"/>
          </a:xfrm>
        </p:spPr>
        <p:txBody>
          <a:bodyPr anchor="t">
            <a:normAutofit/>
          </a:bodyPr>
          <a:lstStyle>
            <a:lvl1pPr marL="0" indent="0" algn="r">
              <a:buNone/>
              <a:defRPr sz="2800">
                <a:solidFill>
                  <a:schemeClr val="accent1"/>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fr-FR" dirty="0"/>
          </a:p>
        </p:txBody>
      </p:sp>
      <p:sp>
        <p:nvSpPr>
          <p:cNvPr id="4" name="Espace réservé de la date 3"/>
          <p:cNvSpPr>
            <a:spLocks noGrp="1"/>
          </p:cNvSpPr>
          <p:nvPr>
            <p:ph type="dt" sz="half" idx="10"/>
          </p:nvPr>
        </p:nvSpPr>
        <p:spPr/>
        <p:txBody>
          <a:bodyPr/>
          <a:lstStyle/>
          <a:p>
            <a:fld id="{5882D88C-2F61-48D8-8F9E-E60DE0D13850}" type="datetime1">
              <a:rPr lang="fr-RE" smtClean="0"/>
              <a:t>04/10/2018</a:t>
            </a:fld>
            <a:endParaRPr lang="fr-FR"/>
          </a:p>
        </p:txBody>
      </p:sp>
      <p:sp>
        <p:nvSpPr>
          <p:cNvPr id="5" name="Espace réservé du pied de page 4"/>
          <p:cNvSpPr>
            <a:spLocks noGrp="1"/>
          </p:cNvSpPr>
          <p:nvPr>
            <p:ph type="ftr" sz="quarter" idx="11"/>
          </p:nvPr>
        </p:nvSpPr>
        <p:spPr/>
        <p:txBody>
          <a:bodyPr/>
          <a:lstStyle/>
          <a:p>
            <a:r>
              <a:rPr lang="fr-FR" smtClean="0"/>
              <a:t>1</a:t>
            </a:r>
            <a:endParaRPr lang="fr-FR"/>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09723" y="600469"/>
            <a:ext cx="1677141" cy="889450"/>
          </a:xfrm>
          <a:prstGeom prst="rect">
            <a:avLst/>
          </a:prstGeom>
        </p:spPr>
      </p:pic>
      <p:pic>
        <p:nvPicPr>
          <p:cNvPr id="15" name="Image 14"/>
          <p:cNvPicPr>
            <a:picLocks noChangeAspect="1"/>
          </p:cNvPicPr>
          <p:nvPr userDrawn="1"/>
        </p:nvPicPr>
        <p:blipFill>
          <a:blip r:embed="rId3"/>
          <a:stretch>
            <a:fillRect/>
          </a:stretch>
        </p:blipFill>
        <p:spPr>
          <a:xfrm>
            <a:off x="359299" y="4355802"/>
            <a:ext cx="2481437" cy="1490299"/>
          </a:xfrm>
          <a:prstGeom prst="rect">
            <a:avLst/>
          </a:prstGeom>
        </p:spPr>
      </p:pic>
    </p:spTree>
    <p:extLst>
      <p:ext uri="{BB962C8B-B14F-4D97-AF65-F5344CB8AC3E}">
        <p14:creationId xmlns:p14="http://schemas.microsoft.com/office/powerpoint/2010/main" val="3807438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DA907C9C-BC29-4ECE-8580-A82E0E1AFB07}" type="datetime1">
              <a:rPr lang="fr-RE" smtClean="0"/>
              <a:t>04/10/2018</a:t>
            </a:fld>
            <a:endParaRPr lang="fr-FR"/>
          </a:p>
        </p:txBody>
      </p:sp>
      <p:sp>
        <p:nvSpPr>
          <p:cNvPr id="6" name="Espace réservé du pied de page 5"/>
          <p:cNvSpPr>
            <a:spLocks noGrp="1"/>
          </p:cNvSpPr>
          <p:nvPr>
            <p:ph type="ftr" sz="quarter" idx="11"/>
          </p:nvPr>
        </p:nvSpPr>
        <p:spPr/>
        <p:txBody>
          <a:bodyPr/>
          <a:lstStyle/>
          <a:p>
            <a:r>
              <a:rPr lang="fr-FR" smtClean="0"/>
              <a:t>1</a:t>
            </a:r>
            <a:endParaRPr lang="fr-FR"/>
          </a:p>
        </p:txBody>
      </p:sp>
      <p:sp>
        <p:nvSpPr>
          <p:cNvPr id="7" name="Espace réservé du numéro de diapositive 6"/>
          <p:cNvSpPr>
            <a:spLocks noGrp="1"/>
          </p:cNvSpPr>
          <p:nvPr>
            <p:ph type="sldNum" sz="quarter" idx="12"/>
          </p:nvPr>
        </p:nvSpPr>
        <p:spPr/>
        <p:txBody>
          <a:bodyPr/>
          <a:lstStyle/>
          <a:p>
            <a:fld id="{38D325D6-4C94-7044-998A-AE1355DF5174}" type="slidenum">
              <a:rPr lang="fr-FR" smtClean="0"/>
              <a:t>‹N°›</a:t>
            </a:fld>
            <a:endParaRPr lang="fr-FR"/>
          </a:p>
        </p:txBody>
      </p:sp>
    </p:spTree>
    <p:extLst>
      <p:ext uri="{BB962C8B-B14F-4D97-AF65-F5344CB8AC3E}">
        <p14:creationId xmlns:p14="http://schemas.microsoft.com/office/powerpoint/2010/main" val="2296823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Faire glisser l'image vers l'espace réservé ou cliquer sur l'icône pour l'ajouter</a:t>
            </a:r>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1289C658-82AE-49F6-AFFE-F43E660A4B7C}" type="datetime1">
              <a:rPr lang="fr-RE" smtClean="0"/>
              <a:t>04/10/2018</a:t>
            </a:fld>
            <a:endParaRPr lang="fr-FR"/>
          </a:p>
        </p:txBody>
      </p:sp>
      <p:sp>
        <p:nvSpPr>
          <p:cNvPr id="6" name="Espace réservé du pied de page 5"/>
          <p:cNvSpPr>
            <a:spLocks noGrp="1"/>
          </p:cNvSpPr>
          <p:nvPr>
            <p:ph type="ftr" sz="quarter" idx="11"/>
          </p:nvPr>
        </p:nvSpPr>
        <p:spPr/>
        <p:txBody>
          <a:bodyPr/>
          <a:lstStyle/>
          <a:p>
            <a:r>
              <a:rPr lang="fr-FR" smtClean="0"/>
              <a:t>1</a:t>
            </a:r>
            <a:endParaRPr lang="fr-FR"/>
          </a:p>
        </p:txBody>
      </p:sp>
      <p:sp>
        <p:nvSpPr>
          <p:cNvPr id="7" name="Espace réservé du numéro de diapositive 6"/>
          <p:cNvSpPr>
            <a:spLocks noGrp="1"/>
          </p:cNvSpPr>
          <p:nvPr>
            <p:ph type="sldNum" sz="quarter" idx="12"/>
          </p:nvPr>
        </p:nvSpPr>
        <p:spPr/>
        <p:txBody>
          <a:bodyPr/>
          <a:lstStyle/>
          <a:p>
            <a:fld id="{38D325D6-4C94-7044-998A-AE1355DF5174}" type="slidenum">
              <a:rPr lang="fr-FR" smtClean="0"/>
              <a:t>‹N°›</a:t>
            </a:fld>
            <a:endParaRPr lang="fr-FR"/>
          </a:p>
        </p:txBody>
      </p:sp>
    </p:spTree>
    <p:extLst>
      <p:ext uri="{BB962C8B-B14F-4D97-AF65-F5344CB8AC3E}">
        <p14:creationId xmlns:p14="http://schemas.microsoft.com/office/powerpoint/2010/main" val="6436623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A8C7362-73C5-426B-B07F-E72B375B3587}" type="datetime1">
              <a:rPr lang="fr-RE" smtClean="0"/>
              <a:t>04/10/2018</a:t>
            </a:fld>
            <a:endParaRPr lang="fr-FR"/>
          </a:p>
        </p:txBody>
      </p:sp>
      <p:sp>
        <p:nvSpPr>
          <p:cNvPr id="5" name="Espace réservé du pied de page 4"/>
          <p:cNvSpPr>
            <a:spLocks noGrp="1"/>
          </p:cNvSpPr>
          <p:nvPr>
            <p:ph type="ftr" sz="quarter" idx="11"/>
          </p:nvPr>
        </p:nvSpPr>
        <p:spPr/>
        <p:txBody>
          <a:bodyPr/>
          <a:lstStyle/>
          <a:p>
            <a:r>
              <a:rPr lang="fr-FR" smtClean="0"/>
              <a:t>1</a:t>
            </a:r>
            <a:endParaRPr lang="fr-FR"/>
          </a:p>
        </p:txBody>
      </p:sp>
      <p:sp>
        <p:nvSpPr>
          <p:cNvPr id="6" name="Espace réservé du numéro de diapositive 5"/>
          <p:cNvSpPr>
            <a:spLocks noGrp="1"/>
          </p:cNvSpPr>
          <p:nvPr>
            <p:ph type="sldNum" sz="quarter" idx="12"/>
          </p:nvPr>
        </p:nvSpPr>
        <p:spPr/>
        <p:txBody>
          <a:bodyPr/>
          <a:lstStyle/>
          <a:p>
            <a:fld id="{38D325D6-4C94-7044-998A-AE1355DF5174}" type="slidenum">
              <a:rPr lang="fr-FR" smtClean="0"/>
              <a:t>‹N°›</a:t>
            </a:fld>
            <a:endParaRPr lang="fr-FR"/>
          </a:p>
        </p:txBody>
      </p:sp>
    </p:spTree>
    <p:extLst>
      <p:ext uri="{BB962C8B-B14F-4D97-AF65-F5344CB8AC3E}">
        <p14:creationId xmlns:p14="http://schemas.microsoft.com/office/powerpoint/2010/main" val="1307360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62B3236-9496-4B3C-9BB3-BD5C613C448F}" type="datetime1">
              <a:rPr lang="fr-RE" smtClean="0"/>
              <a:t>04/10/2018</a:t>
            </a:fld>
            <a:endParaRPr lang="fr-FR"/>
          </a:p>
        </p:txBody>
      </p:sp>
      <p:sp>
        <p:nvSpPr>
          <p:cNvPr id="5" name="Espace réservé du pied de page 4"/>
          <p:cNvSpPr>
            <a:spLocks noGrp="1"/>
          </p:cNvSpPr>
          <p:nvPr>
            <p:ph type="ftr" sz="quarter" idx="11"/>
          </p:nvPr>
        </p:nvSpPr>
        <p:spPr/>
        <p:txBody>
          <a:bodyPr/>
          <a:lstStyle/>
          <a:p>
            <a:r>
              <a:rPr lang="fr-FR" smtClean="0"/>
              <a:t>1</a:t>
            </a:r>
            <a:endParaRPr lang="fr-FR"/>
          </a:p>
        </p:txBody>
      </p:sp>
      <p:sp>
        <p:nvSpPr>
          <p:cNvPr id="6" name="Espace réservé du numéro de diapositive 5"/>
          <p:cNvSpPr>
            <a:spLocks noGrp="1"/>
          </p:cNvSpPr>
          <p:nvPr>
            <p:ph type="sldNum" sz="quarter" idx="12"/>
          </p:nvPr>
        </p:nvSpPr>
        <p:spPr/>
        <p:txBody>
          <a:bodyPr/>
          <a:lstStyle/>
          <a:p>
            <a:fld id="{38D325D6-4C94-7044-998A-AE1355DF5174}" type="slidenum">
              <a:rPr lang="fr-FR" smtClean="0"/>
              <a:t>‹N°›</a:t>
            </a:fld>
            <a:endParaRPr lang="fr-FR"/>
          </a:p>
        </p:txBody>
      </p:sp>
    </p:spTree>
    <p:extLst>
      <p:ext uri="{BB962C8B-B14F-4D97-AF65-F5344CB8AC3E}">
        <p14:creationId xmlns:p14="http://schemas.microsoft.com/office/powerpoint/2010/main" val="49770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Diapositive de titre">
    <p:spTree>
      <p:nvGrpSpPr>
        <p:cNvPr id="1" name=""/>
        <p:cNvGrpSpPr/>
        <p:nvPr/>
      </p:nvGrpSpPr>
      <p:grpSpPr>
        <a:xfrm>
          <a:off x="0" y="0"/>
          <a:ext cx="0" cy="0"/>
          <a:chOff x="0" y="0"/>
          <a:chExt cx="0" cy="0"/>
        </a:xfrm>
      </p:grpSpPr>
      <p:sp>
        <p:nvSpPr>
          <p:cNvPr id="9" name="Triangle isocèle 8"/>
          <p:cNvSpPr/>
          <p:nvPr userDrawn="1"/>
        </p:nvSpPr>
        <p:spPr>
          <a:xfrm rot="5400000">
            <a:off x="4140720" y="1911640"/>
            <a:ext cx="5048932" cy="4843789"/>
          </a:xfrm>
          <a:prstGeom prst="triangle">
            <a:avLst/>
          </a:prstGeom>
          <a:solidFill>
            <a:schemeClr val="tx2"/>
          </a:solidFill>
          <a:ln>
            <a:solidFill>
              <a:schemeClr val="accent1">
                <a:shade val="95000"/>
                <a:satMod val="105000"/>
                <a:alpha val="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latin typeface="Century Gothic"/>
            </a:endParaRPr>
          </a:p>
        </p:txBody>
      </p:sp>
      <p:sp>
        <p:nvSpPr>
          <p:cNvPr id="13" name="Losange 12"/>
          <p:cNvSpPr/>
          <p:nvPr userDrawn="1"/>
        </p:nvSpPr>
        <p:spPr>
          <a:xfrm>
            <a:off x="2067440" y="3554980"/>
            <a:ext cx="1616305" cy="1616305"/>
          </a:xfrm>
          <a:prstGeom prst="diamond">
            <a:avLst/>
          </a:prstGeom>
          <a:solidFill>
            <a:schemeClr val="accent1">
              <a:lumMod val="60000"/>
              <a:lumOff val="40000"/>
            </a:schemeClr>
          </a:solidFill>
          <a:ln>
            <a:solidFill>
              <a:schemeClr val="accent1">
                <a:shade val="95000"/>
                <a:satMod val="105000"/>
                <a:alpha val="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latin typeface="Century Gothic"/>
            </a:endParaRPr>
          </a:p>
        </p:txBody>
      </p:sp>
      <p:sp>
        <p:nvSpPr>
          <p:cNvPr id="14" name="Bouée 13"/>
          <p:cNvSpPr/>
          <p:nvPr userDrawn="1"/>
        </p:nvSpPr>
        <p:spPr>
          <a:xfrm>
            <a:off x="678233" y="3929457"/>
            <a:ext cx="808153" cy="808153"/>
          </a:xfrm>
          <a:prstGeom prst="donut">
            <a:avLst/>
          </a:prstGeom>
          <a:solidFill>
            <a:schemeClr val="accent1">
              <a:lumMod val="40000"/>
              <a:lumOff val="60000"/>
            </a:schemeClr>
          </a:solidFill>
          <a:ln>
            <a:solidFill>
              <a:schemeClr val="accent1">
                <a:shade val="95000"/>
                <a:satMod val="105000"/>
                <a:alpha val="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latin typeface="Century Gothic"/>
            </a:endParaRPr>
          </a:p>
        </p:txBody>
      </p:sp>
      <p:sp>
        <p:nvSpPr>
          <p:cNvPr id="2" name="Titre 1"/>
          <p:cNvSpPr>
            <a:spLocks noGrp="1"/>
          </p:cNvSpPr>
          <p:nvPr>
            <p:ph type="ctrTitle"/>
          </p:nvPr>
        </p:nvSpPr>
        <p:spPr>
          <a:xfrm>
            <a:off x="4243292" y="3686723"/>
            <a:ext cx="4375233" cy="678905"/>
          </a:xfrm>
        </p:spPr>
        <p:txBody>
          <a:bodyPr>
            <a:normAutofit/>
          </a:bodyPr>
          <a:lstStyle>
            <a:lvl1pPr algn="l">
              <a:defRPr sz="2400" b="1">
                <a:solidFill>
                  <a:schemeClr val="bg1"/>
                </a:solidFill>
                <a:latin typeface="Century Gothic"/>
                <a:cs typeface="Century Gothic"/>
              </a:defRPr>
            </a:lvl1pPr>
          </a:lstStyle>
          <a:p>
            <a:r>
              <a:rPr lang="fr-FR" smtClean="0"/>
              <a:t>Cliquez et modifiez le titre</a:t>
            </a:r>
            <a:endParaRPr lang="fr-FR" dirty="0"/>
          </a:p>
        </p:txBody>
      </p:sp>
      <p:sp>
        <p:nvSpPr>
          <p:cNvPr id="3" name="Sous-titre 2"/>
          <p:cNvSpPr>
            <a:spLocks noGrp="1"/>
          </p:cNvSpPr>
          <p:nvPr>
            <p:ph type="subTitle" idx="1"/>
          </p:nvPr>
        </p:nvSpPr>
        <p:spPr>
          <a:xfrm>
            <a:off x="4243292" y="4520181"/>
            <a:ext cx="4125715" cy="651104"/>
          </a:xfrm>
        </p:spPr>
        <p:txBody>
          <a:bodyPr>
            <a:noAutofit/>
          </a:bodyPr>
          <a:lstStyle>
            <a:lvl1pPr marL="0" indent="0" algn="l">
              <a:buNone/>
              <a:defRPr sz="2000" i="1">
                <a:solidFill>
                  <a:schemeClr val="bg1"/>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dirty="0"/>
          </a:p>
        </p:txBody>
      </p:sp>
      <p:sp>
        <p:nvSpPr>
          <p:cNvPr id="4" name="Espace réservé de la date 3"/>
          <p:cNvSpPr>
            <a:spLocks noGrp="1"/>
          </p:cNvSpPr>
          <p:nvPr>
            <p:ph type="dt" sz="half" idx="10"/>
          </p:nvPr>
        </p:nvSpPr>
        <p:spPr/>
        <p:txBody>
          <a:bodyPr/>
          <a:lstStyle/>
          <a:p>
            <a:fld id="{6C54EF6A-8E5E-4F07-9D95-A35D26967AE3}" type="datetime1">
              <a:rPr lang="fr-RE" smtClean="0"/>
              <a:t>04/10/2018</a:t>
            </a:fld>
            <a:endParaRPr lang="fr-FR"/>
          </a:p>
        </p:txBody>
      </p:sp>
      <p:sp>
        <p:nvSpPr>
          <p:cNvPr id="5" name="Espace réservé du pied de page 4"/>
          <p:cNvSpPr>
            <a:spLocks noGrp="1"/>
          </p:cNvSpPr>
          <p:nvPr>
            <p:ph type="ftr" sz="quarter" idx="11"/>
          </p:nvPr>
        </p:nvSpPr>
        <p:spPr/>
        <p:txBody>
          <a:bodyPr/>
          <a:lstStyle/>
          <a:p>
            <a:r>
              <a:rPr lang="fr-FR" smtClean="0"/>
              <a:t>1</a:t>
            </a:r>
            <a:endParaRPr lang="fr-FR"/>
          </a:p>
        </p:txBody>
      </p: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8107" y="155744"/>
            <a:ext cx="1677141" cy="889450"/>
          </a:xfrm>
          <a:prstGeom prst="rect">
            <a:avLst/>
          </a:prstGeom>
        </p:spPr>
      </p:pic>
    </p:spTree>
    <p:extLst>
      <p:ext uri="{BB962C8B-B14F-4D97-AF65-F5344CB8AC3E}">
        <p14:creationId xmlns:p14="http://schemas.microsoft.com/office/powerpoint/2010/main" val="3070838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lvl1pPr>
              <a:defRPr sz="2400">
                <a:latin typeface="Century Gothic"/>
                <a:cs typeface="Century Gothic"/>
              </a:defRPr>
            </a:lvl1pPr>
            <a:lvl2pPr>
              <a:defRPr sz="2200">
                <a:latin typeface="Century Gothic"/>
                <a:cs typeface="Century Gothic"/>
              </a:defRPr>
            </a:lvl2pPr>
            <a:lvl3pPr>
              <a:defRPr sz="2000">
                <a:latin typeface="Century Gothic"/>
                <a:cs typeface="Century Gothic"/>
              </a:defRPr>
            </a:lvl3pPr>
            <a:lvl4pPr>
              <a:defRPr>
                <a:latin typeface="Century Gothic"/>
                <a:cs typeface="Century Gothic"/>
              </a:defRPr>
            </a:lvl4pPr>
            <a:lvl5pPr>
              <a:defRPr>
                <a:latin typeface="Century Gothic"/>
                <a:cs typeface="Century Gothic"/>
              </a:defRPr>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e la date 3"/>
          <p:cNvSpPr>
            <a:spLocks noGrp="1"/>
          </p:cNvSpPr>
          <p:nvPr>
            <p:ph type="dt" sz="half" idx="10"/>
          </p:nvPr>
        </p:nvSpPr>
        <p:spPr/>
        <p:txBody>
          <a:bodyPr/>
          <a:lstStyle/>
          <a:p>
            <a:fld id="{BCA5124A-5117-4EB6-9E54-1CB5478BA7B7}" type="datetime1">
              <a:rPr lang="fr-RE" smtClean="0"/>
              <a:t>04/10/2018</a:t>
            </a:fld>
            <a:endParaRPr lang="fr-FR"/>
          </a:p>
        </p:txBody>
      </p:sp>
      <p:sp>
        <p:nvSpPr>
          <p:cNvPr id="5" name="Espace réservé du pied de page 4"/>
          <p:cNvSpPr>
            <a:spLocks noGrp="1"/>
          </p:cNvSpPr>
          <p:nvPr>
            <p:ph type="ftr" sz="quarter" idx="11"/>
          </p:nvPr>
        </p:nvSpPr>
        <p:spPr/>
        <p:txBody>
          <a:bodyPr/>
          <a:lstStyle/>
          <a:p>
            <a:r>
              <a:rPr lang="fr-FR" smtClean="0"/>
              <a:t>1</a:t>
            </a:r>
            <a:endParaRPr lang="fr-FR"/>
          </a:p>
        </p:txBody>
      </p:sp>
      <p:sp>
        <p:nvSpPr>
          <p:cNvPr id="6" name="Espace réservé du numéro de diapositive 5"/>
          <p:cNvSpPr>
            <a:spLocks noGrp="1"/>
          </p:cNvSpPr>
          <p:nvPr>
            <p:ph type="sldNum" sz="quarter" idx="12"/>
          </p:nvPr>
        </p:nvSpPr>
        <p:spPr/>
        <p:txBody>
          <a:bodyPr/>
          <a:lstStyle>
            <a:lvl1pPr>
              <a:defRPr>
                <a:solidFill>
                  <a:srgbClr val="B2B4B5"/>
                </a:solidFill>
                <a:latin typeface="Century Gothic"/>
                <a:cs typeface="Century Gothic"/>
              </a:defRPr>
            </a:lvl1pPr>
          </a:lstStyle>
          <a:p>
            <a:fld id="{38D325D6-4C94-7044-998A-AE1355DF5174}" type="slidenum">
              <a:rPr lang="fr-FR" smtClean="0"/>
              <a:pPr/>
              <a:t>‹N°›</a:t>
            </a:fld>
            <a:endParaRPr lang="fr-FR"/>
          </a:p>
        </p:txBody>
      </p:sp>
      <p:sp>
        <p:nvSpPr>
          <p:cNvPr id="10" name="Titre 1"/>
          <p:cNvSpPr>
            <a:spLocks noGrp="1"/>
          </p:cNvSpPr>
          <p:nvPr>
            <p:ph type="title"/>
          </p:nvPr>
        </p:nvSpPr>
        <p:spPr>
          <a:xfrm>
            <a:off x="1006762" y="274639"/>
            <a:ext cx="7680037" cy="817725"/>
          </a:xfrm>
        </p:spPr>
        <p:txBody>
          <a:bodyPr vert="horz" lIns="91440" tIns="45720" rIns="91440" bIns="45720" rtlCol="0" anchor="ctr">
            <a:normAutofit/>
          </a:bodyPr>
          <a:lstStyle>
            <a:lvl1pPr algn="l">
              <a:defRPr lang="fr-FR" sz="2800" b="1" dirty="0">
                <a:latin typeface="Century Gothic"/>
                <a:cs typeface="Century Gothic"/>
              </a:defRPr>
            </a:lvl1pPr>
          </a:lstStyle>
          <a:p>
            <a:pPr lvl="0" algn="l"/>
            <a:r>
              <a:rPr lang="fr-FR" smtClean="0"/>
              <a:t>Cliquez et modifiez le titre</a:t>
            </a:r>
            <a:endParaRPr lang="fr-FR" dirty="0"/>
          </a:p>
        </p:txBody>
      </p:sp>
      <p:sp>
        <p:nvSpPr>
          <p:cNvPr id="11" name="Triangle isocèle 10"/>
          <p:cNvSpPr/>
          <p:nvPr userDrawn="1"/>
        </p:nvSpPr>
        <p:spPr>
          <a:xfrm rot="5400000">
            <a:off x="185204" y="394969"/>
            <a:ext cx="543990" cy="577065"/>
          </a:xfrm>
          <a:prstGeom prst="triangle">
            <a:avLst/>
          </a:prstGeom>
          <a:solidFill>
            <a:schemeClr val="tx2"/>
          </a:solidFill>
          <a:ln>
            <a:solidFill>
              <a:schemeClr val="accent1">
                <a:shade val="95000"/>
                <a:satMod val="105000"/>
                <a:alpha val="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latin typeface="Century Gothic"/>
            </a:endParaRPr>
          </a:p>
        </p:txBody>
      </p:sp>
      <p:grpSp>
        <p:nvGrpSpPr>
          <p:cNvPr id="2" name="Groupe 1"/>
          <p:cNvGrpSpPr/>
          <p:nvPr userDrawn="1"/>
        </p:nvGrpSpPr>
        <p:grpSpPr>
          <a:xfrm>
            <a:off x="6561143" y="6348642"/>
            <a:ext cx="2092470" cy="301482"/>
            <a:chOff x="6561143" y="6348642"/>
            <a:chExt cx="2092470" cy="301482"/>
          </a:xfrm>
        </p:grpSpPr>
        <p:cxnSp>
          <p:nvCxnSpPr>
            <p:cNvPr id="8" name="Connecteur droit 7"/>
            <p:cNvCxnSpPr/>
            <p:nvPr userDrawn="1"/>
          </p:nvCxnSpPr>
          <p:spPr>
            <a:xfrm>
              <a:off x="7129615" y="6642415"/>
              <a:ext cx="1523998" cy="1588"/>
            </a:xfrm>
            <a:prstGeom prst="line">
              <a:avLst/>
            </a:prstGeom>
            <a:ln/>
          </p:spPr>
          <p:style>
            <a:lnRef idx="1">
              <a:schemeClr val="accent1"/>
            </a:lnRef>
            <a:fillRef idx="0">
              <a:schemeClr val="accent1"/>
            </a:fillRef>
            <a:effectRef idx="0">
              <a:schemeClr val="accent1"/>
            </a:effectRef>
            <a:fontRef idx="minor">
              <a:schemeClr val="tx1"/>
            </a:fontRef>
          </p:style>
        </p:cxnSp>
        <p:pic>
          <p:nvPicPr>
            <p:cNvPr id="12" name="Imag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61143" y="6348642"/>
              <a:ext cx="568472" cy="301482"/>
            </a:xfrm>
            <a:prstGeom prst="rect">
              <a:avLst/>
            </a:prstGeom>
          </p:spPr>
        </p:pic>
      </p:grpSp>
    </p:spTree>
    <p:extLst>
      <p:ext uri="{BB962C8B-B14F-4D97-AF65-F5344CB8AC3E}">
        <p14:creationId xmlns:p14="http://schemas.microsoft.com/office/powerpoint/2010/main" val="177066099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pic>
        <p:nvPicPr>
          <p:cNvPr id="11" name="Image 10"/>
          <p:cNvPicPr>
            <a:picLocks noChangeAspect="1"/>
          </p:cNvPicPr>
          <p:nvPr userDrawn="1"/>
        </p:nvPicPr>
        <p:blipFill>
          <a:blip r:embed="rId2"/>
          <a:stretch>
            <a:fillRect/>
          </a:stretch>
        </p:blipFill>
        <p:spPr>
          <a:xfrm>
            <a:off x="7848600" y="1600200"/>
            <a:ext cx="838200" cy="4525962"/>
          </a:xfrm>
          <a:prstGeom prst="rect">
            <a:avLst/>
          </a:prstGeom>
          <a:solidFill>
            <a:srgbClr val="B2B4B5"/>
          </a:solidFill>
        </p:spPr>
      </p:pic>
      <p:sp>
        <p:nvSpPr>
          <p:cNvPr id="3" name="Espace réservé du contenu 2"/>
          <p:cNvSpPr>
            <a:spLocks noGrp="1"/>
          </p:cNvSpPr>
          <p:nvPr>
            <p:ph sz="half" idx="1"/>
          </p:nvPr>
        </p:nvSpPr>
        <p:spPr>
          <a:xfrm>
            <a:off x="457200" y="1600200"/>
            <a:ext cx="4038600" cy="4525963"/>
          </a:xfrm>
        </p:spPr>
        <p:txBody>
          <a:bodyPr/>
          <a:lstStyle>
            <a:lvl1pPr>
              <a:defRPr sz="2400">
                <a:latin typeface="Century Gothic"/>
                <a:cs typeface="Century Gothic"/>
              </a:defRPr>
            </a:lvl1pPr>
            <a:lvl2pPr>
              <a:defRPr sz="2200">
                <a:latin typeface="Century Gothic"/>
                <a:cs typeface="Century Gothic"/>
              </a:defRPr>
            </a:lvl2pPr>
            <a:lvl3pPr>
              <a:defRPr sz="2000">
                <a:latin typeface="Century Gothic"/>
                <a:cs typeface="Century Gothic"/>
              </a:defRPr>
            </a:lvl3pPr>
            <a:lvl4pPr>
              <a:defRPr sz="1800">
                <a:latin typeface="Century Gothic"/>
                <a:cs typeface="Century Gothic"/>
              </a:defRPr>
            </a:lvl4pPr>
            <a:lvl5pPr>
              <a:defRPr sz="1800">
                <a:latin typeface="Century Gothic"/>
                <a:cs typeface="Century Gothic"/>
              </a:defRPr>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e la date 4"/>
          <p:cNvSpPr>
            <a:spLocks noGrp="1"/>
          </p:cNvSpPr>
          <p:nvPr>
            <p:ph type="dt" sz="half" idx="10"/>
          </p:nvPr>
        </p:nvSpPr>
        <p:spPr/>
        <p:txBody>
          <a:bodyPr/>
          <a:lstStyle/>
          <a:p>
            <a:fld id="{7D5640B2-6151-4FEA-9B2F-7A6D8C078823}" type="datetime1">
              <a:rPr lang="fr-RE" smtClean="0"/>
              <a:t>04/10/2018</a:t>
            </a:fld>
            <a:endParaRPr lang="fr-FR"/>
          </a:p>
        </p:txBody>
      </p:sp>
      <p:sp>
        <p:nvSpPr>
          <p:cNvPr id="6" name="Espace réservé du pied de page 5"/>
          <p:cNvSpPr>
            <a:spLocks noGrp="1"/>
          </p:cNvSpPr>
          <p:nvPr>
            <p:ph type="ftr" sz="quarter" idx="11"/>
          </p:nvPr>
        </p:nvSpPr>
        <p:spPr/>
        <p:txBody>
          <a:bodyPr/>
          <a:lstStyle/>
          <a:p>
            <a:r>
              <a:rPr lang="fr-FR" smtClean="0"/>
              <a:t>1</a:t>
            </a:r>
            <a:endParaRPr lang="fr-FR"/>
          </a:p>
        </p:txBody>
      </p:sp>
      <p:sp>
        <p:nvSpPr>
          <p:cNvPr id="12" name="Titre 1"/>
          <p:cNvSpPr>
            <a:spLocks noGrp="1"/>
          </p:cNvSpPr>
          <p:nvPr>
            <p:ph type="title"/>
          </p:nvPr>
        </p:nvSpPr>
        <p:spPr>
          <a:xfrm>
            <a:off x="1006762" y="274639"/>
            <a:ext cx="7680037" cy="817725"/>
          </a:xfrm>
        </p:spPr>
        <p:txBody>
          <a:bodyPr vert="horz" lIns="91440" tIns="45720" rIns="91440" bIns="45720" rtlCol="0" anchor="ctr">
            <a:normAutofit/>
          </a:bodyPr>
          <a:lstStyle>
            <a:lvl1pPr algn="l">
              <a:defRPr lang="fr-FR" sz="2800" b="1" dirty="0">
                <a:latin typeface="Century Gothic"/>
                <a:cs typeface="Century Gothic"/>
              </a:defRPr>
            </a:lvl1pPr>
          </a:lstStyle>
          <a:p>
            <a:pPr lvl="0" algn="l"/>
            <a:r>
              <a:rPr lang="fr-FR" smtClean="0"/>
              <a:t>Cliquez et modifiez le titre</a:t>
            </a:r>
            <a:endParaRPr lang="fr-FR" dirty="0"/>
          </a:p>
        </p:txBody>
      </p:sp>
      <p:sp>
        <p:nvSpPr>
          <p:cNvPr id="13" name="Espace réservé du numéro de diapositive 5"/>
          <p:cNvSpPr>
            <a:spLocks noGrp="1"/>
          </p:cNvSpPr>
          <p:nvPr>
            <p:ph type="sldNum" sz="quarter" idx="12"/>
          </p:nvPr>
        </p:nvSpPr>
        <p:spPr>
          <a:xfrm>
            <a:off x="6553200" y="6356350"/>
            <a:ext cx="2133600" cy="365125"/>
          </a:xfrm>
        </p:spPr>
        <p:txBody>
          <a:bodyPr/>
          <a:lstStyle>
            <a:lvl1pPr>
              <a:defRPr>
                <a:solidFill>
                  <a:srgbClr val="B2B4B5"/>
                </a:solidFill>
                <a:latin typeface="Century Gothic"/>
                <a:cs typeface="Century Gothic"/>
              </a:defRPr>
            </a:lvl1pPr>
          </a:lstStyle>
          <a:p>
            <a:fld id="{38D325D6-4C94-7044-998A-AE1355DF5174}" type="slidenum">
              <a:rPr lang="fr-FR" smtClean="0"/>
              <a:pPr/>
              <a:t>‹N°›</a:t>
            </a:fld>
            <a:endParaRPr lang="fr-FR"/>
          </a:p>
        </p:txBody>
      </p:sp>
      <p:sp>
        <p:nvSpPr>
          <p:cNvPr id="15" name="Triangle isocèle 14"/>
          <p:cNvSpPr/>
          <p:nvPr userDrawn="1"/>
        </p:nvSpPr>
        <p:spPr>
          <a:xfrm rot="5400000">
            <a:off x="185204" y="394969"/>
            <a:ext cx="543990" cy="577065"/>
          </a:xfrm>
          <a:prstGeom prst="triangle">
            <a:avLst/>
          </a:prstGeom>
          <a:solidFill>
            <a:schemeClr val="tx2"/>
          </a:solidFill>
          <a:ln>
            <a:solidFill>
              <a:schemeClr val="accent1">
                <a:shade val="95000"/>
                <a:satMod val="105000"/>
                <a:alpha val="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latin typeface="Century Gothic"/>
            </a:endParaRPr>
          </a:p>
        </p:txBody>
      </p:sp>
      <p:grpSp>
        <p:nvGrpSpPr>
          <p:cNvPr id="18" name="Groupe 17"/>
          <p:cNvGrpSpPr/>
          <p:nvPr userDrawn="1"/>
        </p:nvGrpSpPr>
        <p:grpSpPr>
          <a:xfrm>
            <a:off x="6561143" y="6348642"/>
            <a:ext cx="2092470" cy="301482"/>
            <a:chOff x="6561143" y="6348642"/>
            <a:chExt cx="2092470" cy="301482"/>
          </a:xfrm>
        </p:grpSpPr>
        <p:cxnSp>
          <p:nvCxnSpPr>
            <p:cNvPr id="19" name="Connecteur droit 18"/>
            <p:cNvCxnSpPr/>
            <p:nvPr userDrawn="1"/>
          </p:nvCxnSpPr>
          <p:spPr>
            <a:xfrm>
              <a:off x="7129615" y="6642415"/>
              <a:ext cx="1523998" cy="1588"/>
            </a:xfrm>
            <a:prstGeom prst="line">
              <a:avLst/>
            </a:prstGeom>
            <a:ln/>
          </p:spPr>
          <p:style>
            <a:lnRef idx="1">
              <a:schemeClr val="accent1"/>
            </a:lnRef>
            <a:fillRef idx="0">
              <a:schemeClr val="accent1"/>
            </a:fillRef>
            <a:effectRef idx="0">
              <a:schemeClr val="accent1"/>
            </a:effectRef>
            <a:fontRef idx="minor">
              <a:schemeClr val="tx1"/>
            </a:fontRef>
          </p:style>
        </p:cxnSp>
        <p:pic>
          <p:nvPicPr>
            <p:cNvPr id="20" name="Imag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61143" y="6348642"/>
              <a:ext cx="568472" cy="301482"/>
            </a:xfrm>
            <a:prstGeom prst="rect">
              <a:avLst/>
            </a:prstGeom>
          </p:spPr>
        </p:pic>
      </p:grpSp>
    </p:spTree>
    <p:extLst>
      <p:ext uri="{BB962C8B-B14F-4D97-AF65-F5344CB8AC3E}">
        <p14:creationId xmlns:p14="http://schemas.microsoft.com/office/powerpoint/2010/main" val="2657223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eux contenus">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457200" y="1600200"/>
            <a:ext cx="4038600" cy="4525963"/>
          </a:xfrm>
        </p:spPr>
        <p:txBody>
          <a:bodyPr/>
          <a:lstStyle>
            <a:lvl1pPr>
              <a:defRPr sz="2400">
                <a:latin typeface="Century Gothic"/>
                <a:cs typeface="Century Gothic"/>
              </a:defRPr>
            </a:lvl1pPr>
            <a:lvl2pPr>
              <a:defRPr sz="2200">
                <a:latin typeface="Century Gothic"/>
                <a:cs typeface="Century Gothic"/>
              </a:defRPr>
            </a:lvl2pPr>
            <a:lvl3pPr>
              <a:defRPr sz="2000">
                <a:latin typeface="Century Gothic"/>
                <a:cs typeface="Century Gothic"/>
              </a:defRPr>
            </a:lvl3pPr>
            <a:lvl4pPr>
              <a:defRPr sz="1800">
                <a:latin typeface="Century Gothic"/>
                <a:cs typeface="Century Gothic"/>
              </a:defRPr>
            </a:lvl4pPr>
            <a:lvl5pPr>
              <a:defRPr sz="1800">
                <a:latin typeface="Century Gothic"/>
                <a:cs typeface="Century Gothic"/>
              </a:defRPr>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e la date 4"/>
          <p:cNvSpPr>
            <a:spLocks noGrp="1"/>
          </p:cNvSpPr>
          <p:nvPr>
            <p:ph type="dt" sz="half" idx="10"/>
          </p:nvPr>
        </p:nvSpPr>
        <p:spPr/>
        <p:txBody>
          <a:bodyPr/>
          <a:lstStyle/>
          <a:p>
            <a:fld id="{F61C5BA9-AFCF-4825-AFFC-BD0DED5DC01A}" type="datetime1">
              <a:rPr lang="fr-RE" smtClean="0"/>
              <a:t>04/10/2018</a:t>
            </a:fld>
            <a:endParaRPr lang="fr-FR"/>
          </a:p>
        </p:txBody>
      </p:sp>
      <p:sp>
        <p:nvSpPr>
          <p:cNvPr id="6" name="Espace réservé du pied de page 5"/>
          <p:cNvSpPr>
            <a:spLocks noGrp="1"/>
          </p:cNvSpPr>
          <p:nvPr>
            <p:ph type="ftr" sz="quarter" idx="11"/>
          </p:nvPr>
        </p:nvSpPr>
        <p:spPr/>
        <p:txBody>
          <a:bodyPr/>
          <a:lstStyle/>
          <a:p>
            <a:r>
              <a:rPr lang="fr-FR" smtClean="0"/>
              <a:t>1</a:t>
            </a:r>
            <a:endParaRPr lang="fr-FR"/>
          </a:p>
        </p:txBody>
      </p:sp>
      <p:pic>
        <p:nvPicPr>
          <p:cNvPr id="12" name="Image 11"/>
          <p:cNvPicPr>
            <a:picLocks noChangeAspect="1"/>
          </p:cNvPicPr>
          <p:nvPr userDrawn="1"/>
        </p:nvPicPr>
        <p:blipFill>
          <a:blip r:embed="rId2"/>
          <a:stretch>
            <a:fillRect/>
          </a:stretch>
        </p:blipFill>
        <p:spPr>
          <a:xfrm>
            <a:off x="5059218" y="1123358"/>
            <a:ext cx="4267200" cy="4909142"/>
          </a:xfrm>
          <a:prstGeom prst="rect">
            <a:avLst/>
          </a:prstGeom>
        </p:spPr>
      </p:pic>
      <p:sp>
        <p:nvSpPr>
          <p:cNvPr id="4" name="Espace réservé du contenu 3"/>
          <p:cNvSpPr>
            <a:spLocks noGrp="1"/>
          </p:cNvSpPr>
          <p:nvPr>
            <p:ph sz="half" idx="2"/>
          </p:nvPr>
        </p:nvSpPr>
        <p:spPr>
          <a:xfrm>
            <a:off x="4648200" y="1900602"/>
            <a:ext cx="4038600" cy="2919458"/>
          </a:xfrm>
        </p:spPr>
        <p:txBody>
          <a:bodyPr/>
          <a:lstStyle>
            <a:lvl1pPr>
              <a:defRPr sz="2400">
                <a:solidFill>
                  <a:srgbClr val="FFFFFF"/>
                </a:solidFill>
                <a:latin typeface="Century Gothic"/>
                <a:cs typeface="Century Gothic"/>
              </a:defRPr>
            </a:lvl1pPr>
            <a:lvl2pPr>
              <a:defRPr sz="2200">
                <a:solidFill>
                  <a:srgbClr val="FFFFFF"/>
                </a:solidFill>
                <a:latin typeface="Century Gothic"/>
                <a:cs typeface="Century Gothic"/>
              </a:defRPr>
            </a:lvl2pPr>
            <a:lvl3pPr>
              <a:defRPr sz="2000">
                <a:solidFill>
                  <a:srgbClr val="FFFFFF"/>
                </a:solidFill>
                <a:latin typeface="Century Gothic"/>
                <a:cs typeface="Century Gothic"/>
              </a:defRPr>
            </a:lvl3pPr>
            <a:lvl4pPr>
              <a:defRPr sz="1800">
                <a:solidFill>
                  <a:srgbClr val="FFFFFF"/>
                </a:solidFill>
                <a:latin typeface="Century Gothic"/>
                <a:cs typeface="Century Gothic"/>
              </a:defRPr>
            </a:lvl4pPr>
            <a:lvl5pPr>
              <a:defRPr sz="1800">
                <a:solidFill>
                  <a:srgbClr val="FFFFFF"/>
                </a:solidFill>
                <a:latin typeface="Century Gothic"/>
                <a:cs typeface="Century Gothic"/>
              </a:defRPr>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4" name="Espace réservé du numéro de diapositive 5"/>
          <p:cNvSpPr>
            <a:spLocks noGrp="1"/>
          </p:cNvSpPr>
          <p:nvPr>
            <p:ph type="sldNum" sz="quarter" idx="12"/>
          </p:nvPr>
        </p:nvSpPr>
        <p:spPr>
          <a:xfrm>
            <a:off x="6553200" y="6356350"/>
            <a:ext cx="2133600" cy="365125"/>
          </a:xfrm>
        </p:spPr>
        <p:txBody>
          <a:bodyPr/>
          <a:lstStyle>
            <a:lvl1pPr>
              <a:defRPr>
                <a:solidFill>
                  <a:srgbClr val="B2B4B5"/>
                </a:solidFill>
                <a:latin typeface="Century Gothic"/>
                <a:cs typeface="Century Gothic"/>
              </a:defRPr>
            </a:lvl1pPr>
          </a:lstStyle>
          <a:p>
            <a:fld id="{38D325D6-4C94-7044-998A-AE1355DF5174}" type="slidenum">
              <a:rPr lang="fr-FR" smtClean="0"/>
              <a:pPr/>
              <a:t>‹N°›</a:t>
            </a:fld>
            <a:endParaRPr lang="fr-FR"/>
          </a:p>
        </p:txBody>
      </p:sp>
      <p:sp>
        <p:nvSpPr>
          <p:cNvPr id="13" name="Titre 1"/>
          <p:cNvSpPr>
            <a:spLocks noGrp="1"/>
          </p:cNvSpPr>
          <p:nvPr>
            <p:ph type="title"/>
          </p:nvPr>
        </p:nvSpPr>
        <p:spPr>
          <a:xfrm>
            <a:off x="1006762" y="274639"/>
            <a:ext cx="7680037" cy="817725"/>
          </a:xfrm>
        </p:spPr>
        <p:txBody>
          <a:bodyPr vert="horz" lIns="91440" tIns="45720" rIns="91440" bIns="45720" rtlCol="0" anchor="ctr">
            <a:normAutofit/>
          </a:bodyPr>
          <a:lstStyle>
            <a:lvl1pPr algn="l">
              <a:defRPr lang="fr-FR" sz="2800" b="1" dirty="0">
                <a:latin typeface="Century Gothic"/>
                <a:cs typeface="Century Gothic"/>
              </a:defRPr>
            </a:lvl1pPr>
          </a:lstStyle>
          <a:p>
            <a:pPr lvl="0" algn="l"/>
            <a:r>
              <a:rPr lang="fr-FR" smtClean="0"/>
              <a:t>Cliquez et modifiez le titre</a:t>
            </a:r>
            <a:endParaRPr lang="fr-FR" dirty="0"/>
          </a:p>
        </p:txBody>
      </p:sp>
      <p:sp>
        <p:nvSpPr>
          <p:cNvPr id="15" name="Triangle isocèle 14"/>
          <p:cNvSpPr/>
          <p:nvPr userDrawn="1"/>
        </p:nvSpPr>
        <p:spPr>
          <a:xfrm rot="5400000">
            <a:off x="185204" y="394969"/>
            <a:ext cx="543990" cy="577065"/>
          </a:xfrm>
          <a:prstGeom prst="triangle">
            <a:avLst/>
          </a:prstGeom>
          <a:solidFill>
            <a:schemeClr val="tx2"/>
          </a:solidFill>
          <a:ln>
            <a:solidFill>
              <a:schemeClr val="accent1">
                <a:shade val="95000"/>
                <a:satMod val="105000"/>
                <a:alpha val="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latin typeface="Century Gothic"/>
            </a:endParaRPr>
          </a:p>
        </p:txBody>
      </p:sp>
      <p:grpSp>
        <p:nvGrpSpPr>
          <p:cNvPr id="16" name="Groupe 15"/>
          <p:cNvGrpSpPr/>
          <p:nvPr userDrawn="1"/>
        </p:nvGrpSpPr>
        <p:grpSpPr>
          <a:xfrm>
            <a:off x="6561143" y="6348642"/>
            <a:ext cx="2092470" cy="301482"/>
            <a:chOff x="6561143" y="6348642"/>
            <a:chExt cx="2092470" cy="301482"/>
          </a:xfrm>
        </p:grpSpPr>
        <p:cxnSp>
          <p:nvCxnSpPr>
            <p:cNvPr id="17" name="Connecteur droit 16"/>
            <p:cNvCxnSpPr/>
            <p:nvPr userDrawn="1"/>
          </p:nvCxnSpPr>
          <p:spPr>
            <a:xfrm>
              <a:off x="7129615" y="6642415"/>
              <a:ext cx="1523998" cy="1588"/>
            </a:xfrm>
            <a:prstGeom prst="line">
              <a:avLst/>
            </a:prstGeom>
            <a:ln/>
          </p:spPr>
          <p:style>
            <a:lnRef idx="1">
              <a:schemeClr val="accent1"/>
            </a:lnRef>
            <a:fillRef idx="0">
              <a:schemeClr val="accent1"/>
            </a:fillRef>
            <a:effectRef idx="0">
              <a:schemeClr val="accent1"/>
            </a:effectRef>
            <a:fontRef idx="minor">
              <a:schemeClr val="tx1"/>
            </a:fontRef>
          </p:style>
        </p:cxnSp>
        <p:pic>
          <p:nvPicPr>
            <p:cNvPr id="18" name="Imag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61143" y="6348642"/>
              <a:ext cx="568472" cy="301482"/>
            </a:xfrm>
            <a:prstGeom prst="rect">
              <a:avLst/>
            </a:prstGeom>
          </p:spPr>
        </p:pic>
      </p:grpSp>
    </p:spTree>
    <p:extLst>
      <p:ext uri="{BB962C8B-B14F-4D97-AF65-F5344CB8AC3E}">
        <p14:creationId xmlns:p14="http://schemas.microsoft.com/office/powerpoint/2010/main" val="3189094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0E246E41-5277-4D19-932D-91176929275F}" type="datetime1">
              <a:rPr lang="fr-RE" smtClean="0"/>
              <a:t>04/10/2018</a:t>
            </a:fld>
            <a:endParaRPr lang="fr-FR"/>
          </a:p>
        </p:txBody>
      </p:sp>
      <p:sp>
        <p:nvSpPr>
          <p:cNvPr id="5" name="Espace réservé du pied de page 4"/>
          <p:cNvSpPr>
            <a:spLocks noGrp="1"/>
          </p:cNvSpPr>
          <p:nvPr>
            <p:ph type="ftr" sz="quarter" idx="11"/>
          </p:nvPr>
        </p:nvSpPr>
        <p:spPr/>
        <p:txBody>
          <a:bodyPr/>
          <a:lstStyle/>
          <a:p>
            <a:r>
              <a:rPr lang="fr-FR" smtClean="0"/>
              <a:t>1</a:t>
            </a:r>
            <a:endParaRPr lang="fr-FR"/>
          </a:p>
        </p:txBody>
      </p:sp>
      <p:sp>
        <p:nvSpPr>
          <p:cNvPr id="6" name="Espace réservé du numéro de diapositive 5"/>
          <p:cNvSpPr>
            <a:spLocks noGrp="1"/>
          </p:cNvSpPr>
          <p:nvPr>
            <p:ph type="sldNum" sz="quarter" idx="12"/>
          </p:nvPr>
        </p:nvSpPr>
        <p:spPr/>
        <p:txBody>
          <a:bodyPr/>
          <a:lstStyle/>
          <a:p>
            <a:fld id="{38D325D6-4C94-7044-998A-AE1355DF5174}" type="slidenum">
              <a:rPr lang="fr-FR" smtClean="0"/>
              <a:t>‹N°›</a:t>
            </a:fld>
            <a:endParaRPr lang="fr-FR"/>
          </a:p>
        </p:txBody>
      </p:sp>
    </p:spTree>
    <p:extLst>
      <p:ext uri="{BB962C8B-B14F-4D97-AF65-F5344CB8AC3E}">
        <p14:creationId xmlns:p14="http://schemas.microsoft.com/office/powerpoint/2010/main" val="1168375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E892067-7AC5-4CC1-AD2E-FA8B0C5E2A77}" type="datetime1">
              <a:rPr lang="fr-RE" smtClean="0"/>
              <a:t>04/10/2018</a:t>
            </a:fld>
            <a:endParaRPr lang="fr-FR"/>
          </a:p>
        </p:txBody>
      </p:sp>
      <p:sp>
        <p:nvSpPr>
          <p:cNvPr id="8" name="Espace réservé du pied de page 7"/>
          <p:cNvSpPr>
            <a:spLocks noGrp="1"/>
          </p:cNvSpPr>
          <p:nvPr>
            <p:ph type="ftr" sz="quarter" idx="11"/>
          </p:nvPr>
        </p:nvSpPr>
        <p:spPr/>
        <p:txBody>
          <a:bodyPr/>
          <a:lstStyle/>
          <a:p>
            <a:r>
              <a:rPr lang="fr-FR" smtClean="0"/>
              <a:t>1</a:t>
            </a:r>
            <a:endParaRPr lang="fr-FR"/>
          </a:p>
        </p:txBody>
      </p:sp>
      <p:sp>
        <p:nvSpPr>
          <p:cNvPr id="9" name="Espace réservé du numéro de diapositive 8"/>
          <p:cNvSpPr>
            <a:spLocks noGrp="1"/>
          </p:cNvSpPr>
          <p:nvPr>
            <p:ph type="sldNum" sz="quarter" idx="12"/>
          </p:nvPr>
        </p:nvSpPr>
        <p:spPr/>
        <p:txBody>
          <a:bodyPr/>
          <a:lstStyle/>
          <a:p>
            <a:fld id="{38D325D6-4C94-7044-998A-AE1355DF5174}" type="slidenum">
              <a:rPr lang="fr-FR" smtClean="0"/>
              <a:t>‹N°›</a:t>
            </a:fld>
            <a:endParaRPr lang="fr-FR"/>
          </a:p>
        </p:txBody>
      </p:sp>
    </p:spTree>
    <p:extLst>
      <p:ext uri="{BB962C8B-B14F-4D97-AF65-F5344CB8AC3E}">
        <p14:creationId xmlns:p14="http://schemas.microsoft.com/office/powerpoint/2010/main" val="4095024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2"/>
          <p:cNvSpPr>
            <a:spLocks noGrp="1"/>
          </p:cNvSpPr>
          <p:nvPr>
            <p:ph type="dt" sz="half" idx="10"/>
          </p:nvPr>
        </p:nvSpPr>
        <p:spPr/>
        <p:txBody>
          <a:bodyPr/>
          <a:lstStyle/>
          <a:p>
            <a:fld id="{C512737A-31C9-4337-A8A3-3187A9311FC5}" type="datetime1">
              <a:rPr lang="fr-RE" smtClean="0"/>
              <a:t>04/10/2018</a:t>
            </a:fld>
            <a:endParaRPr lang="fr-FR"/>
          </a:p>
        </p:txBody>
      </p:sp>
      <p:sp>
        <p:nvSpPr>
          <p:cNvPr id="4" name="Espace réservé du pied de page 3"/>
          <p:cNvSpPr>
            <a:spLocks noGrp="1"/>
          </p:cNvSpPr>
          <p:nvPr>
            <p:ph type="ftr" sz="quarter" idx="11"/>
          </p:nvPr>
        </p:nvSpPr>
        <p:spPr/>
        <p:txBody>
          <a:bodyPr/>
          <a:lstStyle/>
          <a:p>
            <a:r>
              <a:rPr lang="fr-FR" smtClean="0"/>
              <a:t>1</a:t>
            </a:r>
            <a:endParaRPr lang="fr-FR"/>
          </a:p>
        </p:txBody>
      </p:sp>
      <p:sp>
        <p:nvSpPr>
          <p:cNvPr id="5" name="Espace réservé du numéro de diapositive 4"/>
          <p:cNvSpPr>
            <a:spLocks noGrp="1"/>
          </p:cNvSpPr>
          <p:nvPr>
            <p:ph type="sldNum" sz="quarter" idx="12"/>
          </p:nvPr>
        </p:nvSpPr>
        <p:spPr/>
        <p:txBody>
          <a:bodyPr/>
          <a:lstStyle/>
          <a:p>
            <a:fld id="{38D325D6-4C94-7044-998A-AE1355DF5174}" type="slidenum">
              <a:rPr lang="fr-FR" smtClean="0"/>
              <a:t>‹N°›</a:t>
            </a:fld>
            <a:endParaRPr lang="fr-FR"/>
          </a:p>
        </p:txBody>
      </p:sp>
    </p:spTree>
    <p:extLst>
      <p:ext uri="{BB962C8B-B14F-4D97-AF65-F5344CB8AC3E}">
        <p14:creationId xmlns:p14="http://schemas.microsoft.com/office/powerpoint/2010/main" val="3744532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17220D5-A422-4560-BD92-B377314F8EA5}" type="datetime1">
              <a:rPr lang="fr-RE" smtClean="0"/>
              <a:t>04/10/2018</a:t>
            </a:fld>
            <a:endParaRPr lang="fr-FR"/>
          </a:p>
        </p:txBody>
      </p:sp>
      <p:sp>
        <p:nvSpPr>
          <p:cNvPr id="3" name="Espace réservé du pied de page 2"/>
          <p:cNvSpPr>
            <a:spLocks noGrp="1"/>
          </p:cNvSpPr>
          <p:nvPr>
            <p:ph type="ftr" sz="quarter" idx="11"/>
          </p:nvPr>
        </p:nvSpPr>
        <p:spPr/>
        <p:txBody>
          <a:bodyPr/>
          <a:lstStyle/>
          <a:p>
            <a:r>
              <a:rPr lang="fr-FR" smtClean="0"/>
              <a:t>1</a:t>
            </a:r>
            <a:endParaRPr lang="fr-FR"/>
          </a:p>
        </p:txBody>
      </p:sp>
      <p:sp>
        <p:nvSpPr>
          <p:cNvPr id="4" name="Espace réservé du numéro de diapositive 3"/>
          <p:cNvSpPr>
            <a:spLocks noGrp="1"/>
          </p:cNvSpPr>
          <p:nvPr>
            <p:ph type="sldNum" sz="quarter" idx="12"/>
          </p:nvPr>
        </p:nvSpPr>
        <p:spPr/>
        <p:txBody>
          <a:bodyPr/>
          <a:lstStyle/>
          <a:p>
            <a:fld id="{38D325D6-4C94-7044-998A-AE1355DF5174}" type="slidenum">
              <a:rPr lang="fr-FR" smtClean="0"/>
              <a:t>‹N°›</a:t>
            </a:fld>
            <a:endParaRPr lang="fr-FR"/>
          </a:p>
        </p:txBody>
      </p:sp>
    </p:spTree>
    <p:extLst>
      <p:ext uri="{BB962C8B-B14F-4D97-AF65-F5344CB8AC3E}">
        <p14:creationId xmlns:p14="http://schemas.microsoft.com/office/powerpoint/2010/main" val="2943086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94800E-C693-47C7-9458-F9C1F8041E6F}" type="datetime1">
              <a:rPr lang="fr-RE" smtClean="0"/>
              <a:t>04/10/2018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1</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D325D6-4C94-7044-998A-AE1355DF5174}" type="slidenum">
              <a:rPr lang="fr-FR" smtClean="0"/>
              <a:t>‹N°›</a:t>
            </a:fld>
            <a:endParaRPr lang="fr-FR"/>
          </a:p>
        </p:txBody>
      </p:sp>
    </p:spTree>
    <p:extLst>
      <p:ext uri="{BB962C8B-B14F-4D97-AF65-F5344CB8AC3E}">
        <p14:creationId xmlns:p14="http://schemas.microsoft.com/office/powerpoint/2010/main" val="2311175150"/>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2" r:id="rId4"/>
    <p:sldLayoutId id="2147483661" r:id="rId5"/>
    <p:sldLayoutId id="2147483651" r:id="rId6"/>
    <p:sldLayoutId id="2147483653" r:id="rId7"/>
    <p:sldLayoutId id="2147483654" r:id="rId8"/>
    <p:sldLayoutId id="2147483655" r:id="rId9"/>
    <p:sldLayoutId id="2147483656" r:id="rId10"/>
    <p:sldLayoutId id="2147483657" r:id="rId11"/>
    <p:sldLayoutId id="2147483658" r:id="rId12"/>
    <p:sldLayoutId id="2147483659" r:id="rId13"/>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48145" y="2873366"/>
            <a:ext cx="7606146" cy="924157"/>
          </a:xfrm>
        </p:spPr>
        <p:txBody>
          <a:bodyPr>
            <a:normAutofit fontScale="90000"/>
          </a:bodyPr>
          <a:lstStyle/>
          <a:p>
            <a:pPr algn="ctr"/>
            <a:r>
              <a:rPr lang="fr-FR" dirty="0" smtClean="0">
                <a:solidFill>
                  <a:schemeClr val="bg2">
                    <a:lumMod val="50000"/>
                  </a:schemeClr>
                </a:solidFill>
              </a:rPr>
              <a:t>Appel à projets </a:t>
            </a:r>
            <a:br>
              <a:rPr lang="fr-FR" dirty="0" smtClean="0">
                <a:solidFill>
                  <a:schemeClr val="bg2">
                    <a:lumMod val="50000"/>
                  </a:schemeClr>
                </a:solidFill>
              </a:rPr>
            </a:br>
            <a:r>
              <a:rPr lang="fr-FR" dirty="0" smtClean="0">
                <a:solidFill>
                  <a:schemeClr val="bg2">
                    <a:lumMod val="50000"/>
                  </a:schemeClr>
                </a:solidFill>
              </a:rPr>
              <a:t>10000 logements Hlm accompagnés</a:t>
            </a:r>
            <a:endParaRPr lang="fr-FR" dirty="0">
              <a:solidFill>
                <a:schemeClr val="bg2">
                  <a:lumMod val="50000"/>
                </a:schemeClr>
              </a:solidFill>
            </a:endParaRPr>
          </a:p>
        </p:txBody>
      </p:sp>
      <p:sp>
        <p:nvSpPr>
          <p:cNvPr id="3" name="Sous-titre 2"/>
          <p:cNvSpPr>
            <a:spLocks noGrp="1"/>
          </p:cNvSpPr>
          <p:nvPr>
            <p:ph type="subTitle" idx="1"/>
          </p:nvPr>
        </p:nvSpPr>
        <p:spPr/>
        <p:txBody>
          <a:bodyPr>
            <a:normAutofit/>
          </a:bodyPr>
          <a:lstStyle/>
          <a:p>
            <a:r>
              <a:rPr lang="fr-FR" sz="2400" i="1" dirty="0" smtClean="0"/>
              <a:t>Octobre 2018</a:t>
            </a:r>
            <a:endParaRPr lang="fr-FR" sz="2400" i="1" dirty="0"/>
          </a:p>
        </p:txBody>
      </p:sp>
    </p:spTree>
    <p:extLst>
      <p:ext uri="{BB962C8B-B14F-4D97-AF65-F5344CB8AC3E}">
        <p14:creationId xmlns:p14="http://schemas.microsoft.com/office/powerpoint/2010/main" val="29060105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245476"/>
            <a:ext cx="8229600" cy="4880687"/>
          </a:xfrm>
        </p:spPr>
        <p:txBody>
          <a:bodyPr>
            <a:noAutofit/>
          </a:bodyPr>
          <a:lstStyle/>
          <a:p>
            <a:r>
              <a:rPr lang="fr-FR" sz="1400" b="1" dirty="0" smtClean="0"/>
              <a:t>Les logements proposés seront issus:</a:t>
            </a:r>
          </a:p>
          <a:p>
            <a:pPr marL="0" indent="0">
              <a:buNone/>
            </a:pPr>
            <a:r>
              <a:rPr lang="fr-FR" sz="1400" dirty="0" smtClean="0"/>
              <a:t>Du parc de nouvelles constructions, en acquisition amélioration, ou en réhabilitation BBC. Le travailleur social recruté s’assurera que le logement proposé corresponde à la situation et aux besoins du ménage concerné.</a:t>
            </a:r>
          </a:p>
          <a:p>
            <a:pPr marL="0" lvl="0" indent="0">
              <a:buNone/>
            </a:pPr>
            <a:endParaRPr lang="fr-FR" sz="1400" dirty="0" smtClean="0"/>
          </a:p>
          <a:p>
            <a:r>
              <a:rPr lang="fr-FR" sz="1400" b="1" dirty="0"/>
              <a:t>Nombre de </a:t>
            </a:r>
            <a:r>
              <a:rPr lang="fr-FR" sz="1400" b="1" dirty="0" smtClean="0"/>
              <a:t>logements à proposer/an  </a:t>
            </a:r>
            <a:r>
              <a:rPr lang="fr-FR" sz="1400" dirty="0" smtClean="0"/>
              <a:t>: 20 </a:t>
            </a:r>
          </a:p>
          <a:p>
            <a:pPr marL="0" indent="0">
              <a:buNone/>
            </a:pPr>
            <a:endParaRPr lang="fr-FR" sz="1400" dirty="0" smtClean="0"/>
          </a:p>
          <a:p>
            <a:r>
              <a:rPr lang="fr-FR" sz="1400" b="1" dirty="0" smtClean="0"/>
              <a:t>Tous types de typologies de </a:t>
            </a:r>
            <a:r>
              <a:rPr lang="fr-FR" sz="1400" b="1" dirty="0"/>
              <a:t>logements</a:t>
            </a:r>
            <a:r>
              <a:rPr lang="fr-FR" sz="1400" dirty="0"/>
              <a:t> : </a:t>
            </a:r>
            <a:endParaRPr lang="fr-FR" sz="1400" dirty="0" smtClean="0"/>
          </a:p>
          <a:p>
            <a:pPr marL="0" indent="0">
              <a:buNone/>
            </a:pPr>
            <a:r>
              <a:rPr lang="fr-FR" sz="1400" dirty="0"/>
              <a:t>L</a:t>
            </a:r>
            <a:r>
              <a:rPr lang="fr-FR" sz="1400" dirty="0" smtClean="0"/>
              <a:t>es typologies des logements seront proposées en fonction de la composition familiale du ménage</a:t>
            </a:r>
            <a:r>
              <a:rPr lang="fr-FR" sz="1400" dirty="0"/>
              <a:t> </a:t>
            </a:r>
            <a:r>
              <a:rPr lang="fr-FR" sz="1400" dirty="0" smtClean="0"/>
              <a:t>et ses ressources</a:t>
            </a:r>
          </a:p>
          <a:p>
            <a:pPr marL="0" indent="0">
              <a:buNone/>
            </a:pPr>
            <a:endParaRPr lang="fr-FR" sz="1400" dirty="0"/>
          </a:p>
          <a:p>
            <a:r>
              <a:rPr lang="fr-FR" sz="1400" b="1" dirty="0"/>
              <a:t>Localisation de l’offre de logements accompagnés</a:t>
            </a:r>
            <a:r>
              <a:rPr lang="fr-FR" sz="1400" dirty="0"/>
              <a:t> : </a:t>
            </a:r>
            <a:endParaRPr lang="fr-FR" sz="1400" dirty="0" smtClean="0"/>
          </a:p>
          <a:p>
            <a:pPr marL="0" indent="0">
              <a:buNone/>
            </a:pPr>
            <a:r>
              <a:rPr lang="fr-FR" sz="1400" dirty="0" smtClean="0"/>
              <a:t>L’offre de logements sera concentrée dans les villes disposant de services, cette localisation sera à affiner dans la convention inter-bailleurs</a:t>
            </a:r>
            <a:endParaRPr lang="fr-FR" sz="1400" dirty="0"/>
          </a:p>
          <a:p>
            <a:r>
              <a:rPr lang="fr-FR" sz="1400" b="1" dirty="0" smtClean="0"/>
              <a:t>Modalités </a:t>
            </a:r>
            <a:r>
              <a:rPr lang="fr-FR" sz="1400" b="1" dirty="0"/>
              <a:t>de réservation et d’attributions des logements </a:t>
            </a:r>
            <a:r>
              <a:rPr lang="fr-FR" sz="1400" dirty="0"/>
              <a:t>: </a:t>
            </a:r>
            <a:endParaRPr lang="fr-FR" sz="1400" dirty="0" smtClean="0"/>
          </a:p>
          <a:p>
            <a:pPr marL="0" indent="0">
              <a:buNone/>
            </a:pPr>
            <a:r>
              <a:rPr lang="fr-FR" sz="1400" dirty="0" smtClean="0"/>
              <a:t>L’inter-bailleurs s’appuiera sur  le partenariat avec un huissier, pour la détection des ménages expulsés avec enfants, une structure spécialisée pour diagnostic et accompagnement avec l’aide d’un travailleur social recruté pour le suivi du dispositif</a:t>
            </a:r>
            <a:endParaRPr lang="fr-FR" sz="1400" dirty="0"/>
          </a:p>
        </p:txBody>
      </p:sp>
      <p:sp>
        <p:nvSpPr>
          <p:cNvPr id="4" name="Titre 3"/>
          <p:cNvSpPr>
            <a:spLocks noGrp="1"/>
          </p:cNvSpPr>
          <p:nvPr>
            <p:ph type="title"/>
          </p:nvPr>
        </p:nvSpPr>
        <p:spPr/>
        <p:txBody>
          <a:bodyPr>
            <a:normAutofit fontScale="90000"/>
          </a:bodyPr>
          <a:lstStyle/>
          <a:p>
            <a:r>
              <a:rPr lang="fr-FR" dirty="0" smtClean="0"/>
              <a:t>Modalités de mobilisation des logements du parc Inter-bailleurs</a:t>
            </a:r>
            <a:endParaRPr lang="fr-FR" dirty="0"/>
          </a:p>
        </p:txBody>
      </p:sp>
      <p:sp>
        <p:nvSpPr>
          <p:cNvPr id="3" name="Espace réservé du numéro de diapositive 2"/>
          <p:cNvSpPr>
            <a:spLocks noGrp="1"/>
          </p:cNvSpPr>
          <p:nvPr>
            <p:ph type="sldNum" sz="quarter" idx="12"/>
          </p:nvPr>
        </p:nvSpPr>
        <p:spPr/>
        <p:txBody>
          <a:bodyPr/>
          <a:lstStyle/>
          <a:p>
            <a:fld id="{38D325D6-4C94-7044-998A-AE1355DF5174}" type="slidenum">
              <a:rPr lang="fr-FR" smtClean="0"/>
              <a:pPr/>
              <a:t>10</a:t>
            </a:fld>
            <a:endParaRPr lang="fr-FR"/>
          </a:p>
        </p:txBody>
      </p:sp>
    </p:spTree>
    <p:extLst>
      <p:ext uri="{BB962C8B-B14F-4D97-AF65-F5344CB8AC3E}">
        <p14:creationId xmlns:p14="http://schemas.microsoft.com/office/powerpoint/2010/main" val="36915285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p:cNvSpPr>
            <a:spLocks noGrp="1"/>
          </p:cNvSpPr>
          <p:nvPr>
            <p:ph sz="half" idx="1"/>
          </p:nvPr>
        </p:nvSpPr>
        <p:spPr>
          <a:xfrm>
            <a:off x="360218" y="1435101"/>
            <a:ext cx="4038600" cy="342900"/>
          </a:xfrm>
        </p:spPr>
        <p:txBody>
          <a:bodyPr>
            <a:normAutofit/>
          </a:bodyPr>
          <a:lstStyle/>
          <a:p>
            <a:pPr marL="0" indent="0">
              <a:buNone/>
            </a:pPr>
            <a:r>
              <a:rPr lang="fr-FR" sz="1600" dirty="0" smtClean="0"/>
              <a:t>Les missions principales :</a:t>
            </a:r>
          </a:p>
          <a:p>
            <a:pPr marL="0" indent="0">
              <a:buNone/>
            </a:pPr>
            <a:endParaRPr lang="fr-FR" sz="1600" dirty="0"/>
          </a:p>
          <a:p>
            <a:pPr marL="0" indent="0">
              <a:buNone/>
            </a:pPr>
            <a:endParaRPr lang="fr-FR" sz="1600" dirty="0"/>
          </a:p>
        </p:txBody>
      </p:sp>
      <p:sp>
        <p:nvSpPr>
          <p:cNvPr id="7" name="Espace réservé du contenu 6"/>
          <p:cNvSpPr>
            <a:spLocks noGrp="1"/>
          </p:cNvSpPr>
          <p:nvPr>
            <p:ph sz="half" idx="2"/>
          </p:nvPr>
        </p:nvSpPr>
        <p:spPr>
          <a:xfrm>
            <a:off x="4737100" y="2465752"/>
            <a:ext cx="4495800" cy="2919458"/>
          </a:xfrm>
        </p:spPr>
        <p:txBody>
          <a:bodyPr>
            <a:normAutofit/>
          </a:bodyPr>
          <a:lstStyle/>
          <a:p>
            <a:r>
              <a:rPr lang="fr-FR" sz="1600" b="1" u="sng" dirty="0" smtClean="0"/>
              <a:t>- Recrutement d’un travailleur social</a:t>
            </a:r>
          </a:p>
          <a:p>
            <a:endParaRPr lang="fr-FR" sz="1600" b="1" u="sng" dirty="0" smtClean="0"/>
          </a:p>
          <a:p>
            <a:r>
              <a:rPr lang="fr-FR" sz="1600" b="1" u="sng" dirty="0" smtClean="0"/>
              <a:t>- Délégation de gestion des dossiers et de l’accompagnement à une association spécialisée</a:t>
            </a:r>
          </a:p>
          <a:p>
            <a:endParaRPr lang="fr-FR" sz="1600" b="1" u="sng" dirty="0"/>
          </a:p>
          <a:p>
            <a:r>
              <a:rPr lang="fr-FR" sz="1600" b="1" u="sng" dirty="0" smtClean="0"/>
              <a:t>- Partenariat avec un huissier</a:t>
            </a:r>
            <a:endParaRPr lang="fr-FR" sz="1600" dirty="0"/>
          </a:p>
          <a:p>
            <a:endParaRPr lang="fr-FR" sz="1600" dirty="0"/>
          </a:p>
        </p:txBody>
      </p:sp>
      <p:sp>
        <p:nvSpPr>
          <p:cNvPr id="5" name="Titre 4"/>
          <p:cNvSpPr>
            <a:spLocks noGrp="1"/>
          </p:cNvSpPr>
          <p:nvPr>
            <p:ph type="title"/>
          </p:nvPr>
        </p:nvSpPr>
        <p:spPr/>
        <p:txBody>
          <a:bodyPr/>
          <a:lstStyle/>
          <a:p>
            <a:r>
              <a:rPr lang="fr-FR" dirty="0" smtClean="0"/>
              <a:t>Le dispositif D.R.A</a:t>
            </a:r>
            <a:endParaRPr lang="fr-FR" dirty="0"/>
          </a:p>
        </p:txBody>
      </p:sp>
      <p:graphicFrame>
        <p:nvGraphicFramePr>
          <p:cNvPr id="9" name="Tableau 8"/>
          <p:cNvGraphicFramePr>
            <a:graphicFrameLocks noGrp="1"/>
          </p:cNvGraphicFramePr>
          <p:nvPr>
            <p:extLst>
              <p:ext uri="{D42A27DB-BD31-4B8C-83A1-F6EECF244321}">
                <p14:modId xmlns:p14="http://schemas.microsoft.com/office/powerpoint/2010/main" val="927020449"/>
              </p:ext>
            </p:extLst>
          </p:nvPr>
        </p:nvGraphicFramePr>
        <p:xfrm>
          <a:off x="360218" y="1802029"/>
          <a:ext cx="4520541" cy="5035283"/>
        </p:xfrm>
        <a:graphic>
          <a:graphicData uri="http://schemas.openxmlformats.org/drawingml/2006/table">
            <a:tbl>
              <a:tblPr firstRow="1" bandRow="1">
                <a:tableStyleId>{85BE263C-DBD7-4A20-BB59-AAB30ACAA65A}</a:tableStyleId>
              </a:tblPr>
              <a:tblGrid>
                <a:gridCol w="1506847">
                  <a:extLst>
                    <a:ext uri="{9D8B030D-6E8A-4147-A177-3AD203B41FA5}">
                      <a16:colId xmlns:a16="http://schemas.microsoft.com/office/drawing/2014/main" val="20000"/>
                    </a:ext>
                  </a:extLst>
                </a:gridCol>
                <a:gridCol w="1428585">
                  <a:extLst>
                    <a:ext uri="{9D8B030D-6E8A-4147-A177-3AD203B41FA5}">
                      <a16:colId xmlns:a16="http://schemas.microsoft.com/office/drawing/2014/main" val="20001"/>
                    </a:ext>
                  </a:extLst>
                </a:gridCol>
                <a:gridCol w="1585109">
                  <a:extLst>
                    <a:ext uri="{9D8B030D-6E8A-4147-A177-3AD203B41FA5}">
                      <a16:colId xmlns:a16="http://schemas.microsoft.com/office/drawing/2014/main" val="20002"/>
                    </a:ext>
                  </a:extLst>
                </a:gridCol>
              </a:tblGrid>
              <a:tr h="676643">
                <a:tc>
                  <a:txBody>
                    <a:bodyPr/>
                    <a:lstStyle/>
                    <a:p>
                      <a:pPr algn="ctr"/>
                      <a:r>
                        <a:rPr lang="fr-FR" sz="1400" dirty="0" smtClean="0">
                          <a:latin typeface="Century Gothic" pitchFamily="34" charset="0"/>
                        </a:rPr>
                        <a:t>Détecter</a:t>
                      </a:r>
                      <a:endParaRPr lang="fr-FR" sz="1400" baseline="0" dirty="0" smtClean="0">
                        <a:latin typeface="Century Gothic" pitchFamily="34" charset="0"/>
                      </a:endParaRPr>
                    </a:p>
                    <a:p>
                      <a:pPr algn="ctr"/>
                      <a:endParaRPr lang="fr-FR" sz="1400" dirty="0">
                        <a:latin typeface="Century Gothic" pitchFamily="34" charset="0"/>
                      </a:endParaRPr>
                    </a:p>
                  </a:txBody>
                  <a:tcPr>
                    <a:solidFill>
                      <a:schemeClr val="accent1"/>
                    </a:solidFill>
                  </a:tcPr>
                </a:tc>
                <a:tc>
                  <a:txBody>
                    <a:bodyPr/>
                    <a:lstStyle/>
                    <a:p>
                      <a:pPr algn="ctr"/>
                      <a:r>
                        <a:rPr lang="fr-FR" sz="1400" dirty="0" smtClean="0">
                          <a:latin typeface="Century Gothic" pitchFamily="34" charset="0"/>
                        </a:rPr>
                        <a:t>Reloger</a:t>
                      </a:r>
                      <a:endParaRPr lang="fr-FR" sz="1400" dirty="0">
                        <a:latin typeface="Century Gothic" pitchFamily="34" charset="0"/>
                      </a:endParaRPr>
                    </a:p>
                  </a:txBody>
                  <a:tcPr>
                    <a:solidFill>
                      <a:schemeClr val="accent1"/>
                    </a:solidFill>
                  </a:tcPr>
                </a:tc>
                <a:tc>
                  <a:txBody>
                    <a:bodyPr/>
                    <a:lstStyle/>
                    <a:p>
                      <a:pPr algn="ctr"/>
                      <a:r>
                        <a:rPr lang="fr-FR" sz="1400" dirty="0" smtClean="0">
                          <a:latin typeface="Century Gothic" pitchFamily="34" charset="0"/>
                        </a:rPr>
                        <a:t>Accompagner</a:t>
                      </a:r>
                      <a:endParaRPr lang="fr-FR" sz="1400" dirty="0">
                        <a:latin typeface="Century Gothic" pitchFamily="34" charset="0"/>
                      </a:endParaRPr>
                    </a:p>
                  </a:txBody>
                  <a:tcPr>
                    <a:solidFill>
                      <a:schemeClr val="accent1"/>
                    </a:solidFill>
                  </a:tcPr>
                </a:tc>
                <a:extLst>
                  <a:ext uri="{0D108BD9-81ED-4DB2-BD59-A6C34878D82A}">
                    <a16:rowId xmlns:a16="http://schemas.microsoft.com/office/drawing/2014/main" val="10000"/>
                  </a:ext>
                </a:extLst>
              </a:tr>
              <a:tr h="676643">
                <a:tc>
                  <a:txBody>
                    <a:bodyPr/>
                    <a:lstStyle/>
                    <a:p>
                      <a:r>
                        <a:rPr lang="fr-FR" sz="800" dirty="0" smtClean="0">
                          <a:latin typeface="Century Gothic" pitchFamily="34" charset="0"/>
                        </a:rPr>
                        <a:t> Identification </a:t>
                      </a:r>
                      <a:r>
                        <a:rPr lang="fr-FR" sz="800" baseline="0" dirty="0" smtClean="0">
                          <a:latin typeface="Century Gothic" pitchFamily="34" charset="0"/>
                        </a:rPr>
                        <a:t>auprès des bailleurs intégrés au projet</a:t>
                      </a:r>
                    </a:p>
                  </a:txBody>
                  <a:tcPr/>
                </a:tc>
                <a:tc>
                  <a:txBody>
                    <a:bodyPr/>
                    <a:lstStyle/>
                    <a:p>
                      <a:r>
                        <a:rPr lang="fr-FR" sz="800" dirty="0" smtClean="0">
                          <a:latin typeface="Century Gothic" pitchFamily="34" charset="0"/>
                        </a:rPr>
                        <a:t>Mise</a:t>
                      </a:r>
                      <a:r>
                        <a:rPr lang="fr-FR" sz="800" baseline="0" dirty="0" smtClean="0">
                          <a:latin typeface="Century Gothic" pitchFamily="34" charset="0"/>
                        </a:rPr>
                        <a:t> en lien avec les collaborateurs de l’agence pour la signature du bail, et l’état des lieux d’entrée</a:t>
                      </a:r>
                      <a:endParaRPr lang="fr-FR" sz="800" dirty="0">
                        <a:latin typeface="Century Gothic"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800" dirty="0" smtClean="0">
                          <a:latin typeface="Century Gothic" pitchFamily="34" charset="0"/>
                        </a:rPr>
                        <a:t>Accompagnement social et budgétaire calibré en fonction du besoin du</a:t>
                      </a:r>
                      <a:r>
                        <a:rPr lang="fr-FR" sz="800" baseline="0" dirty="0" smtClean="0">
                          <a:latin typeface="Century Gothic" pitchFamily="34" charset="0"/>
                        </a:rPr>
                        <a:t> ménage</a:t>
                      </a:r>
                    </a:p>
                    <a:p>
                      <a:pPr marL="0" marR="0" indent="0" algn="l" defTabSz="457200" rtl="0" eaLnBrk="1" fontAlgn="auto" latinLnBrk="0" hangingPunct="1">
                        <a:lnSpc>
                          <a:spcPct val="100000"/>
                        </a:lnSpc>
                        <a:spcBef>
                          <a:spcPts val="0"/>
                        </a:spcBef>
                        <a:spcAft>
                          <a:spcPts val="0"/>
                        </a:spcAft>
                        <a:buClrTx/>
                        <a:buSzTx/>
                        <a:buFontTx/>
                        <a:buNone/>
                        <a:tabLst/>
                        <a:defRPr/>
                      </a:pPr>
                      <a:r>
                        <a:rPr lang="fr-FR" sz="800" baseline="0" dirty="0" smtClean="0">
                          <a:latin typeface="Century Gothic" pitchFamily="34" charset="0"/>
                        </a:rPr>
                        <a:t>Accompagnement administratif</a:t>
                      </a:r>
                      <a:endParaRPr lang="fr-FR" sz="800" dirty="0" smtClean="0">
                        <a:latin typeface="Century Gothic" pitchFamily="34" charset="0"/>
                      </a:endParaRPr>
                    </a:p>
                    <a:p>
                      <a:endParaRPr lang="fr-FR" sz="800" dirty="0">
                        <a:latin typeface="Century Gothic" pitchFamily="34" charset="0"/>
                      </a:endParaRPr>
                    </a:p>
                  </a:txBody>
                  <a:tcPr/>
                </a:tc>
                <a:extLst>
                  <a:ext uri="{0D108BD9-81ED-4DB2-BD59-A6C34878D82A}">
                    <a16:rowId xmlns:a16="http://schemas.microsoft.com/office/drawing/2014/main" val="10001"/>
                  </a:ext>
                </a:extLst>
              </a:tr>
              <a:tr h="676643">
                <a:tc>
                  <a:txBody>
                    <a:bodyPr/>
                    <a:lstStyle/>
                    <a:p>
                      <a:r>
                        <a:rPr lang="fr-FR" sz="800" baseline="0" dirty="0" smtClean="0">
                          <a:latin typeface="Century Gothic" pitchFamily="34" charset="0"/>
                        </a:rPr>
                        <a:t>Diagnostic du projet de relogement avec le travailleur social référent de la structure et le ménage</a:t>
                      </a:r>
                      <a:endParaRPr lang="fr-FR" sz="800" dirty="0">
                        <a:latin typeface="Century Gothic" pitchFamily="34" charset="0"/>
                      </a:endParaRPr>
                    </a:p>
                  </a:txBody>
                  <a:tcPr/>
                </a:tc>
                <a:tc>
                  <a:txBody>
                    <a:bodyPr/>
                    <a:lstStyle/>
                    <a:p>
                      <a:r>
                        <a:rPr lang="fr-FR" sz="800" dirty="0" smtClean="0">
                          <a:latin typeface="Century Gothic" pitchFamily="34" charset="0"/>
                        </a:rPr>
                        <a:t>Accompagnement</a:t>
                      </a:r>
                      <a:r>
                        <a:rPr lang="fr-FR" sz="800" baseline="0" dirty="0" smtClean="0">
                          <a:latin typeface="Century Gothic" pitchFamily="34" charset="0"/>
                        </a:rPr>
                        <a:t> physique vers les différents organismes (montage du dossier APL, ouverture des compteurs, souscription aux assurances…)</a:t>
                      </a:r>
                      <a:endParaRPr lang="fr-FR" sz="800" dirty="0">
                        <a:latin typeface="Century Gothic" pitchFamily="34" charset="0"/>
                      </a:endParaRPr>
                    </a:p>
                  </a:txBody>
                  <a:tcPr/>
                </a:tc>
                <a:tc>
                  <a:txBody>
                    <a:bodyPr/>
                    <a:lstStyle/>
                    <a:p>
                      <a:r>
                        <a:rPr lang="fr-FR" sz="800" dirty="0" smtClean="0">
                          <a:latin typeface="Century Gothic" pitchFamily="34" charset="0"/>
                        </a:rPr>
                        <a:t>Négociation d’échéanciers</a:t>
                      </a:r>
                      <a:r>
                        <a:rPr lang="fr-FR" sz="800" baseline="0" dirty="0" smtClean="0">
                          <a:latin typeface="Century Gothic" pitchFamily="34" charset="0"/>
                        </a:rPr>
                        <a:t> le cas échéant, médiation</a:t>
                      </a:r>
                      <a:endParaRPr lang="fr-FR" sz="800" dirty="0">
                        <a:latin typeface="Century Gothic" pitchFamily="34" charset="0"/>
                      </a:endParaRPr>
                    </a:p>
                  </a:txBody>
                  <a:tcPr/>
                </a:tc>
                <a:extLst>
                  <a:ext uri="{0D108BD9-81ED-4DB2-BD59-A6C34878D82A}">
                    <a16:rowId xmlns:a16="http://schemas.microsoft.com/office/drawing/2014/main" val="10002"/>
                  </a:ext>
                </a:extLst>
              </a:tr>
              <a:tr h="676643">
                <a:tc>
                  <a:txBody>
                    <a:bodyPr/>
                    <a:lstStyle/>
                    <a:p>
                      <a:r>
                        <a:rPr lang="fr-FR" sz="800" dirty="0" smtClean="0">
                          <a:latin typeface="Century Gothic" pitchFamily="34" charset="0"/>
                        </a:rPr>
                        <a:t>Mise</a:t>
                      </a:r>
                      <a:r>
                        <a:rPr lang="fr-FR" sz="800" baseline="0" dirty="0" smtClean="0">
                          <a:latin typeface="Century Gothic" pitchFamily="34" charset="0"/>
                        </a:rPr>
                        <a:t> en œuvre de l’accompagnement social pré-relogement du ménage en c</a:t>
                      </a:r>
                      <a:r>
                        <a:rPr lang="fr-FR" sz="800" dirty="0" smtClean="0">
                          <a:latin typeface="Century Gothic" pitchFamily="34" charset="0"/>
                        </a:rPr>
                        <a:t>ollaboration</a:t>
                      </a:r>
                      <a:r>
                        <a:rPr lang="fr-FR" sz="800" baseline="0" dirty="0" smtClean="0">
                          <a:latin typeface="Century Gothic" pitchFamily="34" charset="0"/>
                        </a:rPr>
                        <a:t> avec le TS référent de la structure</a:t>
                      </a:r>
                      <a:endParaRPr lang="fr-FR" sz="800" dirty="0">
                        <a:latin typeface="Century Gothic" pitchFamily="34" charset="0"/>
                      </a:endParaRPr>
                    </a:p>
                  </a:txBody>
                  <a:tcPr/>
                </a:tc>
                <a:tc>
                  <a:txBody>
                    <a:bodyPr/>
                    <a:lstStyle/>
                    <a:p>
                      <a:r>
                        <a:rPr lang="fr-FR" sz="800" dirty="0" smtClean="0">
                          <a:latin typeface="Century Gothic" pitchFamily="34" charset="0"/>
                        </a:rPr>
                        <a:t>L’association d’accompagnement est  titulaire du bail pendant une durée de 12 mois.</a:t>
                      </a:r>
                      <a:endParaRPr lang="fr-FR" sz="800" dirty="0">
                        <a:latin typeface="Century Gothic"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800" baseline="0" dirty="0" smtClean="0">
                          <a:latin typeface="Century Gothic" pitchFamily="34" charset="0"/>
                        </a:rPr>
                        <a:t>Apport de conseils, mise en relation avec des structures spécialisées (Exemple de déscolarisation..)</a:t>
                      </a:r>
                    </a:p>
                    <a:p>
                      <a:endParaRPr lang="fr-FR" sz="800" dirty="0">
                        <a:latin typeface="Century Gothic" pitchFamily="34" charset="0"/>
                      </a:endParaRPr>
                    </a:p>
                  </a:txBody>
                  <a:tcPr/>
                </a:tc>
                <a:extLst>
                  <a:ext uri="{0D108BD9-81ED-4DB2-BD59-A6C34878D82A}">
                    <a16:rowId xmlns:a16="http://schemas.microsoft.com/office/drawing/2014/main" val="10003"/>
                  </a:ext>
                </a:extLst>
              </a:tr>
              <a:tr h="676643">
                <a:tc>
                  <a:txBody>
                    <a:bodyPr/>
                    <a:lstStyle/>
                    <a:p>
                      <a:r>
                        <a:rPr lang="fr-FR" sz="800" dirty="0" smtClean="0">
                          <a:latin typeface="Century Gothic" pitchFamily="34" charset="0"/>
                        </a:rPr>
                        <a:t>Evaluation des droits aux</a:t>
                      </a:r>
                      <a:r>
                        <a:rPr lang="fr-FR" sz="800" baseline="0" dirty="0" smtClean="0">
                          <a:latin typeface="Century Gothic" pitchFamily="34" charset="0"/>
                        </a:rPr>
                        <a:t> dispositifs d’aides financières</a:t>
                      </a:r>
                      <a:endParaRPr lang="fr-FR" sz="800" dirty="0">
                        <a:latin typeface="Century Gothic" pitchFamily="34" charset="0"/>
                      </a:endParaRPr>
                    </a:p>
                  </a:txBody>
                  <a:tcPr/>
                </a:tc>
                <a:tc>
                  <a:txBody>
                    <a:bodyPr/>
                    <a:lstStyle/>
                    <a:p>
                      <a:endParaRPr lang="fr-FR" sz="800">
                        <a:latin typeface="Century Gothic"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800" baseline="0" dirty="0" smtClean="0">
                          <a:latin typeface="Century Gothic" pitchFamily="34" charset="0"/>
                        </a:rPr>
                        <a:t>Travailler sur la relation de confiance Bailleur – Locataire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800" dirty="0" smtClean="0">
                          <a:latin typeface="Century Gothic" pitchFamily="34" charset="0"/>
                        </a:rPr>
                        <a:t>Récompenser l’engagement du</a:t>
                      </a:r>
                      <a:r>
                        <a:rPr lang="fr-FR" sz="800" baseline="0" dirty="0" smtClean="0">
                          <a:latin typeface="Century Gothic" pitchFamily="34" charset="0"/>
                        </a:rPr>
                        <a:t> ménage par une remise sur la dette.</a:t>
                      </a:r>
                    </a:p>
                  </a:txBody>
                  <a:tcPr/>
                </a:tc>
                <a:extLst>
                  <a:ext uri="{0D108BD9-81ED-4DB2-BD59-A6C34878D82A}">
                    <a16:rowId xmlns:a16="http://schemas.microsoft.com/office/drawing/2014/main" val="10004"/>
                  </a:ext>
                </a:extLst>
              </a:tr>
              <a:tr h="68251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800" dirty="0" smtClean="0">
                          <a:latin typeface="Century Gothic" pitchFamily="34" charset="0"/>
                        </a:rPr>
                        <a:t>Présenter le projet de</a:t>
                      </a:r>
                      <a:r>
                        <a:rPr lang="fr-FR" sz="800" baseline="0" dirty="0" smtClean="0">
                          <a:latin typeface="Century Gothic" pitchFamily="34" charset="0"/>
                        </a:rPr>
                        <a:t> relogement au service attributions et à la Commission d’Attributions Logement</a:t>
                      </a:r>
                      <a:endParaRPr lang="fr-FR" sz="800" dirty="0" smtClean="0">
                        <a:latin typeface="Century Gothic" pitchFamily="34" charset="0"/>
                      </a:endParaRPr>
                    </a:p>
                    <a:p>
                      <a:endParaRPr lang="fr-FR" sz="800" dirty="0">
                        <a:latin typeface="Century Gothic" pitchFamily="34" charset="0"/>
                      </a:endParaRPr>
                    </a:p>
                  </a:txBody>
                  <a:tcPr/>
                </a:tc>
                <a:tc>
                  <a:txBody>
                    <a:bodyPr/>
                    <a:lstStyle/>
                    <a:p>
                      <a:endParaRPr lang="fr-FR" sz="800" dirty="0">
                        <a:latin typeface="Century Gothic" pitchFamily="34" charset="0"/>
                      </a:endParaRPr>
                    </a:p>
                  </a:txBody>
                  <a:tcPr/>
                </a:tc>
                <a:tc>
                  <a:txBody>
                    <a:bodyPr/>
                    <a:lstStyle/>
                    <a:p>
                      <a:r>
                        <a:rPr lang="fr-FR" sz="800" dirty="0" smtClean="0">
                          <a:latin typeface="Century Gothic" pitchFamily="34" charset="0"/>
                        </a:rPr>
                        <a:t>Mise en place d’un bail glissant au bout de 12 mois qui sécurise le ménage relogé pour permettre une pérennisation dans le logement</a:t>
                      </a:r>
                      <a:endParaRPr lang="fr-FR" sz="800" dirty="0">
                        <a:latin typeface="Century Gothic" pitchFamily="34" charset="0"/>
                      </a:endParaRPr>
                    </a:p>
                  </a:txBody>
                  <a:tcPr/>
                </a:tc>
                <a:extLst>
                  <a:ext uri="{0D108BD9-81ED-4DB2-BD59-A6C34878D82A}">
                    <a16:rowId xmlns:a16="http://schemas.microsoft.com/office/drawing/2014/main" val="10005"/>
                  </a:ext>
                </a:extLst>
              </a:tr>
            </a:tbl>
          </a:graphicData>
        </a:graphic>
      </p:graphicFrame>
      <p:sp>
        <p:nvSpPr>
          <p:cNvPr id="2" name="Espace réservé du numéro de diapositive 1"/>
          <p:cNvSpPr>
            <a:spLocks noGrp="1"/>
          </p:cNvSpPr>
          <p:nvPr>
            <p:ph type="sldNum" sz="quarter" idx="12"/>
          </p:nvPr>
        </p:nvSpPr>
        <p:spPr/>
        <p:txBody>
          <a:bodyPr/>
          <a:lstStyle/>
          <a:p>
            <a:fld id="{38D325D6-4C94-7044-998A-AE1355DF5174}" type="slidenum">
              <a:rPr lang="fr-FR" smtClean="0"/>
              <a:pPr/>
              <a:t>11</a:t>
            </a:fld>
            <a:endParaRPr lang="fr-FR"/>
          </a:p>
        </p:txBody>
      </p:sp>
    </p:spTree>
    <p:extLst>
      <p:ext uri="{BB962C8B-B14F-4D97-AF65-F5344CB8AC3E}">
        <p14:creationId xmlns:p14="http://schemas.microsoft.com/office/powerpoint/2010/main" val="1185384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lvl="0"/>
            <a:r>
              <a:rPr lang="fr-FR" dirty="0" smtClean="0"/>
              <a:t>Assurer le lien </a:t>
            </a:r>
            <a:r>
              <a:rPr lang="fr-FR" dirty="0"/>
              <a:t>avec le service attribution pour </a:t>
            </a:r>
            <a:r>
              <a:rPr lang="fr-FR" dirty="0" smtClean="0"/>
              <a:t>un relogement adapté </a:t>
            </a:r>
            <a:r>
              <a:rPr lang="fr-FR" dirty="0"/>
              <a:t>à chaque </a:t>
            </a:r>
            <a:r>
              <a:rPr lang="fr-FR" dirty="0" smtClean="0"/>
              <a:t>situation sur le territoire</a:t>
            </a:r>
          </a:p>
          <a:p>
            <a:r>
              <a:rPr lang="fr-FR" dirty="0">
                <a:latin typeface="Century Gothic" pitchFamily="34" charset="0"/>
              </a:rPr>
              <a:t>L’association d’accompagnement est  titulaire du bail pendant une durée de 12 mois</a:t>
            </a:r>
            <a:r>
              <a:rPr lang="fr-FR" dirty="0" smtClean="0">
                <a:latin typeface="Century Gothic" pitchFamily="34" charset="0"/>
              </a:rPr>
              <a:t>.</a:t>
            </a:r>
            <a:endParaRPr lang="fr-FR" dirty="0"/>
          </a:p>
          <a:p>
            <a:pPr marL="0" lvl="0" indent="0">
              <a:buNone/>
            </a:pPr>
            <a:endParaRPr lang="fr-FR" dirty="0"/>
          </a:p>
          <a:p>
            <a:pPr lvl="0"/>
            <a:r>
              <a:rPr lang="fr-FR" dirty="0" smtClean="0"/>
              <a:t>Accompagner les </a:t>
            </a:r>
            <a:r>
              <a:rPr lang="fr-FR" dirty="0"/>
              <a:t>ménages relogés (paiement des charges locatives, veille au respect des règles de vie de groupes, </a:t>
            </a:r>
            <a:r>
              <a:rPr lang="fr-FR" dirty="0" smtClean="0"/>
              <a:t>inclusion </a:t>
            </a:r>
            <a:r>
              <a:rPr lang="fr-FR" dirty="0"/>
              <a:t>dans la vie de </a:t>
            </a:r>
            <a:r>
              <a:rPr lang="fr-FR" dirty="0" smtClean="0"/>
              <a:t>quartier)</a:t>
            </a:r>
            <a:endParaRPr lang="fr-FR" dirty="0"/>
          </a:p>
          <a:p>
            <a:endParaRPr lang="fr-FR" dirty="0"/>
          </a:p>
        </p:txBody>
      </p:sp>
      <p:sp>
        <p:nvSpPr>
          <p:cNvPr id="4" name="Titre 3"/>
          <p:cNvSpPr>
            <a:spLocks noGrp="1"/>
          </p:cNvSpPr>
          <p:nvPr>
            <p:ph type="title"/>
          </p:nvPr>
        </p:nvSpPr>
        <p:spPr/>
        <p:txBody>
          <a:bodyPr/>
          <a:lstStyle/>
          <a:p>
            <a:r>
              <a:rPr lang="fr-FR" dirty="0" smtClean="0"/>
              <a:t>Complémentarité avec la gestion locative</a:t>
            </a:r>
            <a:endParaRPr lang="fr-FR" dirty="0"/>
          </a:p>
        </p:txBody>
      </p:sp>
      <p:sp>
        <p:nvSpPr>
          <p:cNvPr id="3" name="Espace réservé du numéro de diapositive 2"/>
          <p:cNvSpPr>
            <a:spLocks noGrp="1"/>
          </p:cNvSpPr>
          <p:nvPr>
            <p:ph type="sldNum" sz="quarter" idx="12"/>
          </p:nvPr>
        </p:nvSpPr>
        <p:spPr/>
        <p:txBody>
          <a:bodyPr/>
          <a:lstStyle/>
          <a:p>
            <a:fld id="{38D325D6-4C94-7044-998A-AE1355DF5174}" type="slidenum">
              <a:rPr lang="fr-FR" smtClean="0"/>
              <a:pPr/>
              <a:t>12</a:t>
            </a:fld>
            <a:endParaRPr lang="fr-FR"/>
          </a:p>
        </p:txBody>
      </p:sp>
    </p:spTree>
    <p:extLst>
      <p:ext uri="{BB962C8B-B14F-4D97-AF65-F5344CB8AC3E}">
        <p14:creationId xmlns:p14="http://schemas.microsoft.com/office/powerpoint/2010/main" val="19161437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lvl="0"/>
            <a:r>
              <a:rPr lang="fr-FR" sz="2000" dirty="0" smtClean="0"/>
              <a:t>Rencontre </a:t>
            </a:r>
            <a:r>
              <a:rPr lang="fr-FR" sz="2000" dirty="0"/>
              <a:t>au préalable </a:t>
            </a:r>
            <a:r>
              <a:rPr lang="fr-FR" sz="2000" dirty="0" smtClean="0"/>
              <a:t>avec le référent de l’association : le tissage du premier lien</a:t>
            </a:r>
          </a:p>
          <a:p>
            <a:pPr marL="0" lvl="0" indent="0">
              <a:buNone/>
            </a:pPr>
            <a:endParaRPr lang="fr-FR" sz="2000" dirty="0" smtClean="0"/>
          </a:p>
          <a:p>
            <a:pPr marL="0" lvl="0" indent="0">
              <a:buNone/>
            </a:pPr>
            <a:endParaRPr lang="fr-FR" sz="2000" dirty="0"/>
          </a:p>
          <a:p>
            <a:pPr lvl="0"/>
            <a:r>
              <a:rPr lang="fr-FR" sz="2000" dirty="0"/>
              <a:t>Accompagnement physique dans les différentes démarches administratives, recherche de solutions </a:t>
            </a:r>
            <a:r>
              <a:rPr lang="fr-FR" sz="2000" dirty="0" smtClean="0"/>
              <a:t>individualisées : un accompagnement qui s’inscrit dans la durée</a:t>
            </a:r>
          </a:p>
          <a:p>
            <a:pPr marL="0" lvl="0" indent="0">
              <a:buNone/>
            </a:pPr>
            <a:endParaRPr lang="fr-FR" sz="2000" dirty="0" smtClean="0"/>
          </a:p>
          <a:p>
            <a:pPr marL="0" lvl="0" indent="0">
              <a:buNone/>
            </a:pPr>
            <a:endParaRPr lang="fr-FR" sz="2000" dirty="0"/>
          </a:p>
          <a:p>
            <a:pPr lvl="0"/>
            <a:r>
              <a:rPr lang="fr-FR" sz="2000" dirty="0" smtClean="0"/>
              <a:t>Mise en place d’un bail glissant au bout de 12 mois qui sécurise le ménage relogé pour permettre une pérennisation dans le logement</a:t>
            </a:r>
            <a:endParaRPr lang="fr-FR" sz="2000" dirty="0"/>
          </a:p>
        </p:txBody>
      </p:sp>
      <p:sp>
        <p:nvSpPr>
          <p:cNvPr id="4" name="Titre 3"/>
          <p:cNvSpPr>
            <a:spLocks noGrp="1"/>
          </p:cNvSpPr>
          <p:nvPr>
            <p:ph type="title"/>
          </p:nvPr>
        </p:nvSpPr>
        <p:spPr/>
        <p:txBody>
          <a:bodyPr>
            <a:normAutofit fontScale="90000"/>
          </a:bodyPr>
          <a:lstStyle/>
          <a:p>
            <a:r>
              <a:rPr lang="fr-FR" dirty="0" smtClean="0"/>
              <a:t>Démarches mises en place pour favoriser l’adhésion du ménage</a:t>
            </a:r>
            <a:endParaRPr lang="fr-FR" dirty="0"/>
          </a:p>
        </p:txBody>
      </p:sp>
      <p:sp>
        <p:nvSpPr>
          <p:cNvPr id="3" name="Espace réservé du numéro de diapositive 2"/>
          <p:cNvSpPr>
            <a:spLocks noGrp="1"/>
          </p:cNvSpPr>
          <p:nvPr>
            <p:ph type="sldNum" sz="quarter" idx="12"/>
          </p:nvPr>
        </p:nvSpPr>
        <p:spPr/>
        <p:txBody>
          <a:bodyPr/>
          <a:lstStyle/>
          <a:p>
            <a:fld id="{38D325D6-4C94-7044-998A-AE1355DF5174}" type="slidenum">
              <a:rPr lang="fr-FR" smtClean="0"/>
              <a:pPr/>
              <a:t>13</a:t>
            </a:fld>
            <a:endParaRPr lang="fr-FR"/>
          </a:p>
        </p:txBody>
      </p:sp>
    </p:spTree>
    <p:extLst>
      <p:ext uri="{BB962C8B-B14F-4D97-AF65-F5344CB8AC3E}">
        <p14:creationId xmlns:p14="http://schemas.microsoft.com/office/powerpoint/2010/main" val="27001162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92500" lnSpcReduction="10000"/>
          </a:bodyPr>
          <a:lstStyle/>
          <a:p>
            <a:pPr marL="0" indent="0">
              <a:buNone/>
            </a:pPr>
            <a:r>
              <a:rPr lang="fr-FR" dirty="0" smtClean="0"/>
              <a:t>De manière générale, ce sont les centres d’hébergements qui prennent contact avec les bailleurs sociaux lorsqu’un ménage doit être relogé. </a:t>
            </a:r>
          </a:p>
          <a:p>
            <a:pPr marL="0" indent="0">
              <a:buNone/>
            </a:pPr>
            <a:endParaRPr lang="fr-FR" dirty="0"/>
          </a:p>
          <a:p>
            <a:pPr marL="0" indent="0">
              <a:buNone/>
            </a:pPr>
            <a:r>
              <a:rPr lang="fr-FR" dirty="0" smtClean="0"/>
              <a:t>Dans le cas présent, le dispositif permettra d’installer une synergie inter-bailleurs pour reloger dans le parc social les familles expulsées avec enfants, sans qu’elles soient hors radar, ou en proie à des marchands de sommeil, ou encore dans des centres provisoires inadaptés.</a:t>
            </a:r>
          </a:p>
          <a:p>
            <a:pPr marL="0" indent="0">
              <a:buNone/>
            </a:pPr>
            <a:endParaRPr lang="fr-FR" dirty="0" smtClean="0"/>
          </a:p>
          <a:p>
            <a:pPr marL="0" indent="0">
              <a:buNone/>
            </a:pPr>
            <a:r>
              <a:rPr lang="fr-FR" dirty="0" smtClean="0"/>
              <a:t>Le bailleur par son partenariat avec une association spécialisée, accompagnera les familles expulsées avec des enfants, dans le cadre de l’intermédiation locative.</a:t>
            </a:r>
          </a:p>
          <a:p>
            <a:pPr marL="0" indent="0">
              <a:buNone/>
            </a:pPr>
            <a:endParaRPr lang="fr-FR" dirty="0"/>
          </a:p>
          <a:p>
            <a:pPr marL="0" indent="0">
              <a:buNone/>
            </a:pPr>
            <a:endParaRPr lang="fr-FR" dirty="0"/>
          </a:p>
        </p:txBody>
      </p:sp>
      <p:sp>
        <p:nvSpPr>
          <p:cNvPr id="4" name="Titre 3"/>
          <p:cNvSpPr>
            <a:spLocks noGrp="1"/>
          </p:cNvSpPr>
          <p:nvPr>
            <p:ph type="title"/>
          </p:nvPr>
        </p:nvSpPr>
        <p:spPr>
          <a:xfrm>
            <a:off x="828962" y="401639"/>
            <a:ext cx="7680037" cy="817725"/>
          </a:xfrm>
        </p:spPr>
        <p:txBody>
          <a:bodyPr>
            <a:normAutofit fontScale="90000"/>
          </a:bodyPr>
          <a:lstStyle/>
          <a:p>
            <a:r>
              <a:rPr lang="fr-FR" dirty="0"/>
              <a:t>Caractère innovant ou expérimental du projet </a:t>
            </a:r>
            <a:br>
              <a:rPr lang="fr-FR" dirty="0"/>
            </a:br>
            <a:endParaRPr lang="fr-FR" dirty="0"/>
          </a:p>
        </p:txBody>
      </p:sp>
      <p:sp>
        <p:nvSpPr>
          <p:cNvPr id="3" name="Espace réservé du numéro de diapositive 2"/>
          <p:cNvSpPr>
            <a:spLocks noGrp="1"/>
          </p:cNvSpPr>
          <p:nvPr>
            <p:ph type="sldNum" sz="quarter" idx="12"/>
          </p:nvPr>
        </p:nvSpPr>
        <p:spPr/>
        <p:txBody>
          <a:bodyPr/>
          <a:lstStyle/>
          <a:p>
            <a:fld id="{38D325D6-4C94-7044-998A-AE1355DF5174}" type="slidenum">
              <a:rPr lang="fr-FR" smtClean="0"/>
              <a:pPr/>
              <a:t>14</a:t>
            </a:fld>
            <a:endParaRPr lang="fr-FR"/>
          </a:p>
        </p:txBody>
      </p:sp>
    </p:spTree>
    <p:extLst>
      <p:ext uri="{BB962C8B-B14F-4D97-AF65-F5344CB8AC3E}">
        <p14:creationId xmlns:p14="http://schemas.microsoft.com/office/powerpoint/2010/main" val="737614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600201"/>
            <a:ext cx="8229600" cy="2895600"/>
          </a:xfrm>
        </p:spPr>
        <p:txBody>
          <a:bodyPr/>
          <a:lstStyle/>
          <a:p>
            <a:pPr lvl="0"/>
            <a:r>
              <a:rPr lang="fr-FR" smtClean="0"/>
              <a:t>Bailleurs sociaux</a:t>
            </a:r>
            <a:endParaRPr lang="fr-FR" dirty="0" smtClean="0"/>
          </a:p>
          <a:p>
            <a:pPr marL="0" lvl="0" indent="0">
              <a:buNone/>
            </a:pPr>
            <a:endParaRPr lang="fr-FR" dirty="0"/>
          </a:p>
          <a:p>
            <a:pPr lvl="0"/>
            <a:r>
              <a:rPr lang="fr-FR" dirty="0" smtClean="0"/>
              <a:t>L’association accueil et promotion</a:t>
            </a:r>
          </a:p>
          <a:p>
            <a:pPr marL="0" lvl="0" indent="0">
              <a:buNone/>
            </a:pPr>
            <a:endParaRPr lang="fr-FR" dirty="0" smtClean="0"/>
          </a:p>
          <a:p>
            <a:pPr lvl="0"/>
            <a:r>
              <a:rPr lang="fr-FR" dirty="0" smtClean="0"/>
              <a:t>Maître </a:t>
            </a:r>
            <a:r>
              <a:rPr lang="fr-FR" dirty="0" err="1" smtClean="0"/>
              <a:t>Piette</a:t>
            </a:r>
            <a:r>
              <a:rPr lang="fr-FR" dirty="0" smtClean="0"/>
              <a:t> (huissier)</a:t>
            </a:r>
          </a:p>
          <a:p>
            <a:pPr marL="0" lvl="0" indent="0">
              <a:buNone/>
            </a:pPr>
            <a:endParaRPr lang="fr-FR" dirty="0"/>
          </a:p>
          <a:p>
            <a:endParaRPr lang="fr-FR" dirty="0"/>
          </a:p>
        </p:txBody>
      </p:sp>
      <p:sp>
        <p:nvSpPr>
          <p:cNvPr id="4" name="Titre 3"/>
          <p:cNvSpPr>
            <a:spLocks noGrp="1"/>
          </p:cNvSpPr>
          <p:nvPr>
            <p:ph type="title"/>
          </p:nvPr>
        </p:nvSpPr>
        <p:spPr/>
        <p:txBody>
          <a:bodyPr>
            <a:normAutofit fontScale="90000"/>
          </a:bodyPr>
          <a:lstStyle/>
          <a:p>
            <a:r>
              <a:rPr lang="fr-FR" dirty="0"/>
              <a:t>Partenaires mobilisés : </a:t>
            </a:r>
            <a:br>
              <a:rPr lang="fr-FR" dirty="0"/>
            </a:br>
            <a:endParaRPr lang="fr-FR" dirty="0"/>
          </a:p>
        </p:txBody>
      </p:sp>
      <p:sp>
        <p:nvSpPr>
          <p:cNvPr id="3" name="Espace réservé du numéro de diapositive 2"/>
          <p:cNvSpPr>
            <a:spLocks noGrp="1"/>
          </p:cNvSpPr>
          <p:nvPr>
            <p:ph type="sldNum" sz="quarter" idx="12"/>
          </p:nvPr>
        </p:nvSpPr>
        <p:spPr/>
        <p:txBody>
          <a:bodyPr/>
          <a:lstStyle/>
          <a:p>
            <a:fld id="{38D325D6-4C94-7044-998A-AE1355DF5174}" type="slidenum">
              <a:rPr lang="fr-FR" smtClean="0"/>
              <a:pPr/>
              <a:t>15</a:t>
            </a:fld>
            <a:endParaRPr lang="fr-FR"/>
          </a:p>
        </p:txBody>
      </p:sp>
    </p:spTree>
    <p:extLst>
      <p:ext uri="{BB962C8B-B14F-4D97-AF65-F5344CB8AC3E}">
        <p14:creationId xmlns:p14="http://schemas.microsoft.com/office/powerpoint/2010/main" val="31239645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pPr marL="0" indent="0">
              <a:buNone/>
            </a:pPr>
            <a:endParaRPr lang="fr-FR" dirty="0">
              <a:solidFill>
                <a:srgbClr val="FF0000"/>
              </a:solidFill>
            </a:endParaRPr>
          </a:p>
          <a:p>
            <a:pPr marL="0" indent="0">
              <a:buNone/>
            </a:pPr>
            <a:endParaRPr lang="fr-FR" dirty="0">
              <a:solidFill>
                <a:srgbClr val="FF0000"/>
              </a:solidFill>
            </a:endParaRPr>
          </a:p>
        </p:txBody>
      </p:sp>
      <p:sp>
        <p:nvSpPr>
          <p:cNvPr id="4" name="Titre 3"/>
          <p:cNvSpPr>
            <a:spLocks noGrp="1"/>
          </p:cNvSpPr>
          <p:nvPr>
            <p:ph type="title"/>
          </p:nvPr>
        </p:nvSpPr>
        <p:spPr>
          <a:xfrm>
            <a:off x="1006762" y="238847"/>
            <a:ext cx="7680037" cy="817725"/>
          </a:xfrm>
        </p:spPr>
        <p:txBody>
          <a:bodyPr>
            <a:normAutofit/>
          </a:bodyPr>
          <a:lstStyle/>
          <a:p>
            <a:r>
              <a:rPr lang="fr-FR" dirty="0"/>
              <a:t>CALENDRIER </a:t>
            </a:r>
            <a:r>
              <a:rPr lang="fr-FR" dirty="0" smtClean="0"/>
              <a:t>PREVISIONNEL 2019/2021</a:t>
            </a:r>
            <a:endParaRPr lang="fr-FR" dirty="0"/>
          </a:p>
        </p:txBody>
      </p:sp>
      <p:sp>
        <p:nvSpPr>
          <p:cNvPr id="3" name="Flèche droite 2"/>
          <p:cNvSpPr/>
          <p:nvPr/>
        </p:nvSpPr>
        <p:spPr>
          <a:xfrm>
            <a:off x="831272" y="1597828"/>
            <a:ext cx="8098972" cy="251756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0" name="Connecteur droit 9"/>
          <p:cNvCxnSpPr/>
          <p:nvPr/>
        </p:nvCxnSpPr>
        <p:spPr>
          <a:xfrm>
            <a:off x="2992581" y="2221282"/>
            <a:ext cx="0" cy="1270659"/>
          </a:xfrm>
          <a:prstGeom prst="line">
            <a:avLst/>
          </a:prstGeom>
        </p:spPr>
        <p:style>
          <a:lnRef idx="2">
            <a:schemeClr val="dk1"/>
          </a:lnRef>
          <a:fillRef idx="0">
            <a:schemeClr val="dk1"/>
          </a:fillRef>
          <a:effectRef idx="1">
            <a:schemeClr val="dk1"/>
          </a:effectRef>
          <a:fontRef idx="minor">
            <a:schemeClr val="tx1"/>
          </a:fontRef>
        </p:style>
      </p:cxnSp>
      <p:cxnSp>
        <p:nvCxnSpPr>
          <p:cNvPr id="14" name="Connecteur droit 13"/>
          <p:cNvCxnSpPr/>
          <p:nvPr/>
        </p:nvCxnSpPr>
        <p:spPr>
          <a:xfrm>
            <a:off x="5355772" y="2246230"/>
            <a:ext cx="11875" cy="1270659"/>
          </a:xfrm>
          <a:prstGeom prst="line">
            <a:avLst/>
          </a:prstGeom>
        </p:spPr>
        <p:style>
          <a:lnRef idx="2">
            <a:schemeClr val="dk1"/>
          </a:lnRef>
          <a:fillRef idx="0">
            <a:schemeClr val="dk1"/>
          </a:fillRef>
          <a:effectRef idx="1">
            <a:schemeClr val="dk1"/>
          </a:effectRef>
          <a:fontRef idx="minor">
            <a:schemeClr val="tx1"/>
          </a:fontRef>
        </p:style>
      </p:cxnSp>
      <p:sp>
        <p:nvSpPr>
          <p:cNvPr id="15" name="ZoneTexte 14"/>
          <p:cNvSpPr txBox="1"/>
          <p:nvPr/>
        </p:nvSpPr>
        <p:spPr>
          <a:xfrm>
            <a:off x="977073" y="2704623"/>
            <a:ext cx="1546433" cy="380010"/>
          </a:xfrm>
          <a:prstGeom prst="rect">
            <a:avLst/>
          </a:prstGeom>
          <a:noFill/>
        </p:spPr>
        <p:txBody>
          <a:bodyPr wrap="square" rtlCol="0">
            <a:spAutoFit/>
          </a:bodyPr>
          <a:lstStyle/>
          <a:p>
            <a:pPr algn="ctr"/>
            <a:r>
              <a:rPr lang="fr-FR" dirty="0" smtClean="0"/>
              <a:t>2019</a:t>
            </a:r>
            <a:endParaRPr lang="fr-FR" dirty="0"/>
          </a:p>
        </p:txBody>
      </p:sp>
      <p:sp>
        <p:nvSpPr>
          <p:cNvPr id="16" name="ZoneTexte 15"/>
          <p:cNvSpPr txBox="1"/>
          <p:nvPr/>
        </p:nvSpPr>
        <p:spPr>
          <a:xfrm>
            <a:off x="3207327" y="2696893"/>
            <a:ext cx="1863436" cy="369332"/>
          </a:xfrm>
          <a:prstGeom prst="rect">
            <a:avLst/>
          </a:prstGeom>
          <a:noFill/>
        </p:spPr>
        <p:txBody>
          <a:bodyPr wrap="square" rtlCol="0">
            <a:spAutoFit/>
          </a:bodyPr>
          <a:lstStyle/>
          <a:p>
            <a:pPr algn="ctr"/>
            <a:r>
              <a:rPr lang="fr-FR" dirty="0" smtClean="0"/>
              <a:t>2020</a:t>
            </a:r>
            <a:endParaRPr lang="fr-FR" dirty="0"/>
          </a:p>
        </p:txBody>
      </p:sp>
      <p:sp>
        <p:nvSpPr>
          <p:cNvPr id="17" name="ZoneTexte 16"/>
          <p:cNvSpPr txBox="1"/>
          <p:nvPr/>
        </p:nvSpPr>
        <p:spPr>
          <a:xfrm>
            <a:off x="5723906" y="2715301"/>
            <a:ext cx="1721922" cy="369332"/>
          </a:xfrm>
          <a:prstGeom prst="rect">
            <a:avLst/>
          </a:prstGeom>
          <a:noFill/>
        </p:spPr>
        <p:txBody>
          <a:bodyPr wrap="square" rtlCol="0">
            <a:spAutoFit/>
          </a:bodyPr>
          <a:lstStyle/>
          <a:p>
            <a:pPr algn="ctr"/>
            <a:r>
              <a:rPr lang="fr-FR" dirty="0" smtClean="0"/>
              <a:t>2021</a:t>
            </a:r>
            <a:endParaRPr lang="fr-FR" dirty="0"/>
          </a:p>
        </p:txBody>
      </p:sp>
      <p:cxnSp>
        <p:nvCxnSpPr>
          <p:cNvPr id="22" name="Connecteur droit 21"/>
          <p:cNvCxnSpPr/>
          <p:nvPr/>
        </p:nvCxnSpPr>
        <p:spPr>
          <a:xfrm flipH="1">
            <a:off x="2310738" y="3491941"/>
            <a:ext cx="5939" cy="329242"/>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Connecteur droit 23"/>
          <p:cNvCxnSpPr>
            <a:endCxn id="59" idx="0"/>
          </p:cNvCxnSpPr>
          <p:nvPr/>
        </p:nvCxnSpPr>
        <p:spPr>
          <a:xfrm>
            <a:off x="5355772" y="3526970"/>
            <a:ext cx="11875" cy="2018774"/>
          </a:xfrm>
          <a:prstGeom prst="line">
            <a:avLst/>
          </a:prstGeom>
        </p:spPr>
        <p:style>
          <a:lnRef idx="2">
            <a:schemeClr val="accent2"/>
          </a:lnRef>
          <a:fillRef idx="0">
            <a:schemeClr val="accent2"/>
          </a:fillRef>
          <a:effectRef idx="1">
            <a:schemeClr val="accent2"/>
          </a:effectRef>
          <a:fontRef idx="minor">
            <a:schemeClr val="tx1"/>
          </a:fontRef>
        </p:style>
      </p:cxnSp>
      <p:cxnSp>
        <p:nvCxnSpPr>
          <p:cNvPr id="26" name="Connecteur droit 25"/>
          <p:cNvCxnSpPr/>
          <p:nvPr/>
        </p:nvCxnSpPr>
        <p:spPr>
          <a:xfrm>
            <a:off x="7433953" y="3526970"/>
            <a:ext cx="11875" cy="2018774"/>
          </a:xfrm>
          <a:prstGeom prst="line">
            <a:avLst/>
          </a:prstGeom>
        </p:spPr>
        <p:style>
          <a:lnRef idx="2">
            <a:schemeClr val="accent2"/>
          </a:lnRef>
          <a:fillRef idx="0">
            <a:schemeClr val="accent2"/>
          </a:fillRef>
          <a:effectRef idx="1">
            <a:schemeClr val="accent2"/>
          </a:effectRef>
          <a:fontRef idx="minor">
            <a:schemeClr val="tx1"/>
          </a:fontRef>
        </p:style>
      </p:cxnSp>
      <p:sp>
        <p:nvSpPr>
          <p:cNvPr id="33" name="ZoneTexte 32"/>
          <p:cNvSpPr txBox="1"/>
          <p:nvPr/>
        </p:nvSpPr>
        <p:spPr>
          <a:xfrm>
            <a:off x="-169225" y="4187785"/>
            <a:ext cx="1743193" cy="738664"/>
          </a:xfrm>
          <a:prstGeom prst="rect">
            <a:avLst/>
          </a:prstGeom>
          <a:noFill/>
        </p:spPr>
        <p:txBody>
          <a:bodyPr wrap="square" rtlCol="0">
            <a:spAutoFit/>
          </a:bodyPr>
          <a:lstStyle/>
          <a:p>
            <a:pPr algn="ctr"/>
            <a:r>
              <a:rPr lang="fr-FR" sz="1050" dirty="0" smtClean="0"/>
              <a:t>1</a:t>
            </a:r>
            <a:r>
              <a:rPr lang="fr-FR" sz="1050" baseline="30000" dirty="0" smtClean="0"/>
              <a:t>er</a:t>
            </a:r>
            <a:r>
              <a:rPr lang="fr-FR" sz="1050" dirty="0" smtClean="0"/>
              <a:t> trimestre :</a:t>
            </a:r>
          </a:p>
          <a:p>
            <a:pPr algn="ctr"/>
            <a:r>
              <a:rPr lang="fr-FR" sz="1050" dirty="0" smtClean="0"/>
              <a:t>Mission d’accompagnement</a:t>
            </a:r>
            <a:r>
              <a:rPr lang="fr-FR" sz="1050" dirty="0"/>
              <a:t> </a:t>
            </a:r>
            <a:r>
              <a:rPr lang="fr-FR" sz="1050" dirty="0" smtClean="0"/>
              <a:t>pour l’élaboration de la convention inter-bailleurs</a:t>
            </a:r>
          </a:p>
        </p:txBody>
      </p:sp>
      <p:cxnSp>
        <p:nvCxnSpPr>
          <p:cNvPr id="35" name="Connecteur droit 34"/>
          <p:cNvCxnSpPr/>
          <p:nvPr/>
        </p:nvCxnSpPr>
        <p:spPr>
          <a:xfrm>
            <a:off x="977073" y="3526970"/>
            <a:ext cx="0" cy="588427"/>
          </a:xfrm>
          <a:prstGeom prst="line">
            <a:avLst/>
          </a:prstGeom>
        </p:spPr>
        <p:style>
          <a:lnRef idx="2">
            <a:schemeClr val="accent1"/>
          </a:lnRef>
          <a:fillRef idx="0">
            <a:schemeClr val="accent1"/>
          </a:fillRef>
          <a:effectRef idx="1">
            <a:schemeClr val="accent1"/>
          </a:effectRef>
          <a:fontRef idx="minor">
            <a:schemeClr val="tx1"/>
          </a:fontRef>
        </p:style>
      </p:cxnSp>
      <p:sp>
        <p:nvSpPr>
          <p:cNvPr id="36" name="ZoneTexte 35"/>
          <p:cNvSpPr txBox="1"/>
          <p:nvPr/>
        </p:nvSpPr>
        <p:spPr>
          <a:xfrm>
            <a:off x="831272" y="5268746"/>
            <a:ext cx="1508167" cy="1223412"/>
          </a:xfrm>
          <a:prstGeom prst="rect">
            <a:avLst/>
          </a:prstGeom>
          <a:noFill/>
        </p:spPr>
        <p:txBody>
          <a:bodyPr wrap="square" rtlCol="0">
            <a:spAutoFit/>
          </a:bodyPr>
          <a:lstStyle/>
          <a:p>
            <a:pPr algn="ctr"/>
            <a:r>
              <a:rPr lang="fr-FR" sz="1050" dirty="0" smtClean="0"/>
              <a:t>1</a:t>
            </a:r>
            <a:r>
              <a:rPr lang="fr-FR" sz="1050" baseline="30000" dirty="0" smtClean="0"/>
              <a:t>er</a:t>
            </a:r>
            <a:r>
              <a:rPr lang="fr-FR" sz="1050" dirty="0" smtClean="0"/>
              <a:t> semestre : </a:t>
            </a:r>
          </a:p>
          <a:p>
            <a:pPr algn="ctr"/>
            <a:endParaRPr lang="fr-FR" sz="1050" dirty="0" smtClean="0"/>
          </a:p>
          <a:p>
            <a:pPr algn="ctr"/>
            <a:r>
              <a:rPr lang="fr-FR" sz="1050" dirty="0" smtClean="0"/>
              <a:t>Appel à candidature</a:t>
            </a:r>
          </a:p>
          <a:p>
            <a:pPr algn="ctr"/>
            <a:endParaRPr lang="fr-FR" sz="1050" dirty="0" smtClean="0"/>
          </a:p>
          <a:p>
            <a:pPr algn="ctr"/>
            <a:r>
              <a:rPr lang="fr-FR" sz="1050" dirty="0" smtClean="0"/>
              <a:t>Présentation du projet à l’ensemble des acteurs du territoire</a:t>
            </a:r>
          </a:p>
        </p:txBody>
      </p:sp>
      <p:cxnSp>
        <p:nvCxnSpPr>
          <p:cNvPr id="38" name="Connecteur droit 37"/>
          <p:cNvCxnSpPr/>
          <p:nvPr/>
        </p:nvCxnSpPr>
        <p:spPr>
          <a:xfrm>
            <a:off x="1573970" y="3516889"/>
            <a:ext cx="0" cy="1716230"/>
          </a:xfrm>
          <a:prstGeom prst="line">
            <a:avLst/>
          </a:prstGeom>
        </p:spPr>
        <p:style>
          <a:lnRef idx="2">
            <a:schemeClr val="accent1"/>
          </a:lnRef>
          <a:fillRef idx="0">
            <a:schemeClr val="accent1"/>
          </a:fillRef>
          <a:effectRef idx="1">
            <a:schemeClr val="accent1"/>
          </a:effectRef>
          <a:fontRef idx="minor">
            <a:schemeClr val="tx1"/>
          </a:fontRef>
        </p:style>
      </p:cxnSp>
      <p:sp>
        <p:nvSpPr>
          <p:cNvPr id="46" name="ZoneTexte 45"/>
          <p:cNvSpPr txBox="1"/>
          <p:nvPr/>
        </p:nvSpPr>
        <p:spPr>
          <a:xfrm>
            <a:off x="1573970" y="3864619"/>
            <a:ext cx="1418611" cy="1061829"/>
          </a:xfrm>
          <a:prstGeom prst="rect">
            <a:avLst/>
          </a:prstGeom>
          <a:noFill/>
        </p:spPr>
        <p:txBody>
          <a:bodyPr wrap="square" rtlCol="0">
            <a:spAutoFit/>
          </a:bodyPr>
          <a:lstStyle/>
          <a:p>
            <a:pPr algn="ctr"/>
            <a:r>
              <a:rPr lang="fr-FR" sz="1050" dirty="0" smtClean="0"/>
              <a:t>2</a:t>
            </a:r>
            <a:r>
              <a:rPr lang="fr-FR" sz="1050" baseline="30000" dirty="0" smtClean="0"/>
              <a:t>ème</a:t>
            </a:r>
            <a:r>
              <a:rPr lang="fr-FR" sz="1050" dirty="0" smtClean="0"/>
              <a:t> semestre</a:t>
            </a:r>
          </a:p>
          <a:p>
            <a:pPr algn="ctr"/>
            <a:r>
              <a:rPr lang="fr-FR" sz="1050" dirty="0" smtClean="0"/>
              <a:t>Montée en charge progressive du nb d’accompagnements</a:t>
            </a:r>
          </a:p>
          <a:p>
            <a:pPr algn="ctr"/>
            <a:r>
              <a:rPr lang="fr-FR" sz="1050" dirty="0" smtClean="0"/>
              <a:t>Objectif : 20 familles</a:t>
            </a:r>
          </a:p>
          <a:p>
            <a:endParaRPr lang="fr-FR" sz="1050" dirty="0"/>
          </a:p>
        </p:txBody>
      </p:sp>
      <p:sp>
        <p:nvSpPr>
          <p:cNvPr id="51" name="ZoneTexte 50"/>
          <p:cNvSpPr txBox="1"/>
          <p:nvPr/>
        </p:nvSpPr>
        <p:spPr>
          <a:xfrm>
            <a:off x="2197923" y="5464953"/>
            <a:ext cx="1615045" cy="738664"/>
          </a:xfrm>
          <a:prstGeom prst="rect">
            <a:avLst/>
          </a:prstGeom>
          <a:noFill/>
        </p:spPr>
        <p:txBody>
          <a:bodyPr wrap="square" rtlCol="0">
            <a:spAutoFit/>
          </a:bodyPr>
          <a:lstStyle/>
          <a:p>
            <a:pPr algn="ctr"/>
            <a:r>
              <a:rPr lang="fr-FR" sz="1050" dirty="0" smtClean="0"/>
              <a:t>Bilan annuel avec les partenaires et les ménages</a:t>
            </a:r>
          </a:p>
          <a:p>
            <a:pPr algn="ctr"/>
            <a:r>
              <a:rPr lang="fr-FR" sz="1050" dirty="0" smtClean="0"/>
              <a:t>Réajustements</a:t>
            </a:r>
            <a:endParaRPr lang="fr-FR" sz="1050" dirty="0"/>
          </a:p>
        </p:txBody>
      </p:sp>
      <p:cxnSp>
        <p:nvCxnSpPr>
          <p:cNvPr id="55" name="Connecteur droit 54"/>
          <p:cNvCxnSpPr>
            <a:endCxn id="51" idx="0"/>
          </p:cNvCxnSpPr>
          <p:nvPr/>
        </p:nvCxnSpPr>
        <p:spPr>
          <a:xfrm>
            <a:off x="2992583" y="3526970"/>
            <a:ext cx="12863" cy="1937983"/>
          </a:xfrm>
          <a:prstGeom prst="line">
            <a:avLst/>
          </a:prstGeom>
        </p:spPr>
        <p:style>
          <a:lnRef idx="2">
            <a:schemeClr val="accent2"/>
          </a:lnRef>
          <a:fillRef idx="0">
            <a:schemeClr val="accent2"/>
          </a:fillRef>
          <a:effectRef idx="1">
            <a:schemeClr val="accent2"/>
          </a:effectRef>
          <a:fontRef idx="minor">
            <a:schemeClr val="tx1"/>
          </a:fontRef>
        </p:style>
      </p:cxnSp>
      <p:sp>
        <p:nvSpPr>
          <p:cNvPr id="59" name="ZoneTexte 58"/>
          <p:cNvSpPr txBox="1"/>
          <p:nvPr/>
        </p:nvSpPr>
        <p:spPr>
          <a:xfrm>
            <a:off x="4684816" y="5545744"/>
            <a:ext cx="1365662" cy="577081"/>
          </a:xfrm>
          <a:prstGeom prst="rect">
            <a:avLst/>
          </a:prstGeom>
          <a:noFill/>
        </p:spPr>
        <p:txBody>
          <a:bodyPr wrap="square" rtlCol="0">
            <a:spAutoFit/>
          </a:bodyPr>
          <a:lstStyle/>
          <a:p>
            <a:pPr algn="ctr"/>
            <a:r>
              <a:rPr lang="fr-FR" sz="1050" dirty="0"/>
              <a:t>Bilan annuel avec les partenaires </a:t>
            </a:r>
          </a:p>
          <a:p>
            <a:pPr algn="ctr"/>
            <a:r>
              <a:rPr lang="fr-FR" sz="1050" dirty="0"/>
              <a:t>Réajustements</a:t>
            </a:r>
          </a:p>
        </p:txBody>
      </p:sp>
      <p:sp>
        <p:nvSpPr>
          <p:cNvPr id="60" name="ZoneTexte 59"/>
          <p:cNvSpPr txBox="1"/>
          <p:nvPr/>
        </p:nvSpPr>
        <p:spPr>
          <a:xfrm>
            <a:off x="6875812" y="5568460"/>
            <a:ext cx="1401289" cy="253916"/>
          </a:xfrm>
          <a:prstGeom prst="rect">
            <a:avLst/>
          </a:prstGeom>
          <a:noFill/>
        </p:spPr>
        <p:txBody>
          <a:bodyPr wrap="square" rtlCol="0">
            <a:spAutoFit/>
          </a:bodyPr>
          <a:lstStyle/>
          <a:p>
            <a:pPr algn="ctr"/>
            <a:r>
              <a:rPr lang="fr-FR" sz="1050" dirty="0"/>
              <a:t>Bilan </a:t>
            </a:r>
            <a:r>
              <a:rPr lang="fr-FR" sz="1050" dirty="0" smtClean="0"/>
              <a:t>du projet global</a:t>
            </a:r>
            <a:endParaRPr lang="fr-FR" sz="1050" dirty="0"/>
          </a:p>
        </p:txBody>
      </p:sp>
      <p:sp>
        <p:nvSpPr>
          <p:cNvPr id="65" name="ZoneTexte 64"/>
          <p:cNvSpPr txBox="1"/>
          <p:nvPr/>
        </p:nvSpPr>
        <p:spPr>
          <a:xfrm>
            <a:off x="3396342" y="4291801"/>
            <a:ext cx="1484415" cy="577081"/>
          </a:xfrm>
          <a:prstGeom prst="rect">
            <a:avLst/>
          </a:prstGeom>
          <a:noFill/>
        </p:spPr>
        <p:txBody>
          <a:bodyPr wrap="square" rtlCol="0">
            <a:spAutoFit/>
          </a:bodyPr>
          <a:lstStyle/>
          <a:p>
            <a:pPr algn="ctr"/>
            <a:r>
              <a:rPr lang="fr-FR" sz="1050" dirty="0" smtClean="0"/>
              <a:t>Réaliser les objectifs</a:t>
            </a:r>
          </a:p>
          <a:p>
            <a:pPr algn="ctr"/>
            <a:r>
              <a:rPr lang="fr-FR" sz="1050" dirty="0" smtClean="0"/>
              <a:t>Communiquer auprès des parties prenantes</a:t>
            </a:r>
            <a:endParaRPr lang="fr-FR" sz="1050" dirty="0"/>
          </a:p>
        </p:txBody>
      </p:sp>
      <p:sp>
        <p:nvSpPr>
          <p:cNvPr id="66" name="ZoneTexte 65"/>
          <p:cNvSpPr txBox="1"/>
          <p:nvPr/>
        </p:nvSpPr>
        <p:spPr>
          <a:xfrm>
            <a:off x="5807033" y="4291801"/>
            <a:ext cx="1383476" cy="577081"/>
          </a:xfrm>
          <a:prstGeom prst="rect">
            <a:avLst/>
          </a:prstGeom>
          <a:noFill/>
        </p:spPr>
        <p:txBody>
          <a:bodyPr wrap="square" rtlCol="0">
            <a:spAutoFit/>
          </a:bodyPr>
          <a:lstStyle/>
          <a:p>
            <a:pPr algn="ctr"/>
            <a:r>
              <a:rPr lang="fr-FR" sz="1050" dirty="0"/>
              <a:t>Réaliser les objectifs</a:t>
            </a:r>
          </a:p>
          <a:p>
            <a:pPr algn="ctr"/>
            <a:r>
              <a:rPr lang="fr-FR" sz="1050" dirty="0"/>
              <a:t>Communiquer auprès des parties prenantes</a:t>
            </a:r>
          </a:p>
        </p:txBody>
      </p:sp>
      <p:cxnSp>
        <p:nvCxnSpPr>
          <p:cNvPr id="73" name="Connecteur droit 72"/>
          <p:cNvCxnSpPr>
            <a:endCxn id="65" idx="0"/>
          </p:cNvCxnSpPr>
          <p:nvPr/>
        </p:nvCxnSpPr>
        <p:spPr>
          <a:xfrm>
            <a:off x="4138549" y="3516889"/>
            <a:ext cx="1" cy="774912"/>
          </a:xfrm>
          <a:prstGeom prst="line">
            <a:avLst/>
          </a:prstGeom>
        </p:spPr>
        <p:style>
          <a:lnRef idx="2">
            <a:schemeClr val="accent1"/>
          </a:lnRef>
          <a:fillRef idx="0">
            <a:schemeClr val="accent1"/>
          </a:fillRef>
          <a:effectRef idx="1">
            <a:schemeClr val="accent1"/>
          </a:effectRef>
          <a:fontRef idx="minor">
            <a:schemeClr val="tx1"/>
          </a:fontRef>
        </p:style>
      </p:cxnSp>
      <p:cxnSp>
        <p:nvCxnSpPr>
          <p:cNvPr id="75" name="Connecteur droit 74"/>
          <p:cNvCxnSpPr>
            <a:endCxn id="66" idx="0"/>
          </p:cNvCxnSpPr>
          <p:nvPr/>
        </p:nvCxnSpPr>
        <p:spPr>
          <a:xfrm>
            <a:off x="6477988" y="3526970"/>
            <a:ext cx="20783" cy="764831"/>
          </a:xfrm>
          <a:prstGeom prst="line">
            <a:avLst/>
          </a:prstGeom>
        </p:spPr>
        <p:style>
          <a:lnRef idx="2">
            <a:schemeClr val="accent1"/>
          </a:lnRef>
          <a:fillRef idx="0">
            <a:schemeClr val="accent1"/>
          </a:fillRef>
          <a:effectRef idx="1">
            <a:schemeClr val="accent1"/>
          </a:effectRef>
          <a:fontRef idx="minor">
            <a:schemeClr val="tx1"/>
          </a:fontRef>
        </p:style>
      </p:cxnSp>
      <p:sp>
        <p:nvSpPr>
          <p:cNvPr id="5" name="Espace réservé du numéro de diapositive 4"/>
          <p:cNvSpPr>
            <a:spLocks noGrp="1"/>
          </p:cNvSpPr>
          <p:nvPr>
            <p:ph type="sldNum" sz="quarter" idx="12"/>
          </p:nvPr>
        </p:nvSpPr>
        <p:spPr/>
        <p:txBody>
          <a:bodyPr/>
          <a:lstStyle/>
          <a:p>
            <a:fld id="{38D325D6-4C94-7044-998A-AE1355DF5174}" type="slidenum">
              <a:rPr lang="fr-FR" smtClean="0"/>
              <a:pPr/>
              <a:t>16</a:t>
            </a:fld>
            <a:endParaRPr lang="fr-FR"/>
          </a:p>
        </p:txBody>
      </p:sp>
    </p:spTree>
    <p:extLst>
      <p:ext uri="{BB962C8B-B14F-4D97-AF65-F5344CB8AC3E}">
        <p14:creationId xmlns:p14="http://schemas.microsoft.com/office/powerpoint/2010/main" val="42486291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Budget prévisionnel</a:t>
            </a:r>
            <a:endParaRPr lang="fr-FR" dirty="0"/>
          </a:p>
        </p:txBody>
      </p:sp>
      <p:sp>
        <p:nvSpPr>
          <p:cNvPr id="2" name="Espace réservé du numéro de diapositive 1"/>
          <p:cNvSpPr>
            <a:spLocks noGrp="1"/>
          </p:cNvSpPr>
          <p:nvPr>
            <p:ph type="sldNum" sz="quarter" idx="12"/>
          </p:nvPr>
        </p:nvSpPr>
        <p:spPr/>
        <p:txBody>
          <a:bodyPr/>
          <a:lstStyle/>
          <a:p>
            <a:fld id="{38D325D6-4C94-7044-998A-AE1355DF5174}" type="slidenum">
              <a:rPr lang="fr-FR" smtClean="0"/>
              <a:pPr/>
              <a:t>17</a:t>
            </a:fld>
            <a:endParaRPr lang="fr-FR"/>
          </a:p>
        </p:txBody>
      </p:sp>
      <p:pic>
        <p:nvPicPr>
          <p:cNvPr id="8" name="Image 7"/>
          <p:cNvPicPr>
            <a:picLocks noChangeAspect="1"/>
          </p:cNvPicPr>
          <p:nvPr/>
        </p:nvPicPr>
        <p:blipFill>
          <a:blip r:embed="rId3"/>
          <a:stretch>
            <a:fillRect/>
          </a:stretch>
        </p:blipFill>
        <p:spPr>
          <a:xfrm>
            <a:off x="235846" y="2466167"/>
            <a:ext cx="8660504" cy="2570652"/>
          </a:xfrm>
          <a:prstGeom prst="rect">
            <a:avLst/>
          </a:prstGeom>
        </p:spPr>
      </p:pic>
    </p:spTree>
    <p:extLst>
      <p:ext uri="{BB962C8B-B14F-4D97-AF65-F5344CB8AC3E}">
        <p14:creationId xmlns:p14="http://schemas.microsoft.com/office/powerpoint/2010/main" val="2940092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38D325D6-4C94-7044-998A-AE1355DF5174}" type="slidenum">
              <a:rPr lang="fr-FR" smtClean="0"/>
              <a:pPr/>
              <a:t>2</a:t>
            </a:fld>
            <a:endParaRPr lang="fr-FR"/>
          </a:p>
        </p:txBody>
      </p:sp>
      <p:sp>
        <p:nvSpPr>
          <p:cNvPr id="4" name="Titre 3"/>
          <p:cNvSpPr>
            <a:spLocks noGrp="1"/>
          </p:cNvSpPr>
          <p:nvPr>
            <p:ph type="title"/>
          </p:nvPr>
        </p:nvSpPr>
        <p:spPr/>
        <p:txBody>
          <a:bodyPr>
            <a:normAutofit fontScale="90000"/>
          </a:bodyPr>
          <a:lstStyle/>
          <a:p>
            <a:r>
              <a:rPr lang="fr-FR" dirty="0" smtClean="0"/>
              <a:t>Il était une fois des familles expulsées avec des enfants</a:t>
            </a:r>
            <a:endParaRPr lang="fr-FR" dirty="0"/>
          </a:p>
        </p:txBody>
      </p:sp>
      <p:pic>
        <p:nvPicPr>
          <p:cNvPr id="5" name="Image 4"/>
          <p:cNvPicPr>
            <a:picLocks noChangeAspect="1"/>
          </p:cNvPicPr>
          <p:nvPr/>
        </p:nvPicPr>
        <p:blipFill rotWithShape="1">
          <a:blip r:embed="rId2"/>
          <a:srcRect l="32515" t="11059" r="311" b="16044"/>
          <a:stretch/>
        </p:blipFill>
        <p:spPr>
          <a:xfrm>
            <a:off x="719281" y="1087146"/>
            <a:ext cx="3276600" cy="2222390"/>
          </a:xfrm>
          <a:prstGeom prst="rect">
            <a:avLst/>
          </a:prstGeom>
        </p:spPr>
      </p:pic>
      <p:grpSp>
        <p:nvGrpSpPr>
          <p:cNvPr id="10" name="Groupe 9"/>
          <p:cNvGrpSpPr/>
          <p:nvPr/>
        </p:nvGrpSpPr>
        <p:grpSpPr>
          <a:xfrm>
            <a:off x="4449040" y="958789"/>
            <a:ext cx="3784600" cy="2935756"/>
            <a:chOff x="4283362" y="965200"/>
            <a:chExt cx="3784600" cy="2935756"/>
          </a:xfrm>
        </p:grpSpPr>
        <p:pic>
          <p:nvPicPr>
            <p:cNvPr id="6" name="Image 5"/>
            <p:cNvPicPr>
              <a:picLocks noChangeAspect="1"/>
            </p:cNvPicPr>
            <p:nvPr/>
          </p:nvPicPr>
          <p:blipFill rotWithShape="1">
            <a:blip r:embed="rId3"/>
            <a:srcRect l="25208" t="23000" r="25625" b="21667"/>
            <a:stretch/>
          </p:blipFill>
          <p:spPr>
            <a:xfrm>
              <a:off x="4283362" y="965200"/>
              <a:ext cx="3784600" cy="2662049"/>
            </a:xfrm>
            <a:prstGeom prst="rect">
              <a:avLst/>
            </a:prstGeom>
          </p:spPr>
        </p:pic>
        <p:sp>
          <p:nvSpPr>
            <p:cNvPr id="7" name="ZoneTexte 6"/>
            <p:cNvSpPr txBox="1"/>
            <p:nvPr/>
          </p:nvSpPr>
          <p:spPr>
            <a:xfrm>
              <a:off x="4283362" y="3623957"/>
              <a:ext cx="3784600" cy="276999"/>
            </a:xfrm>
            <a:prstGeom prst="rect">
              <a:avLst/>
            </a:prstGeom>
            <a:noFill/>
          </p:spPr>
          <p:txBody>
            <a:bodyPr wrap="square" rtlCol="0">
              <a:spAutoFit/>
            </a:bodyPr>
            <a:lstStyle/>
            <a:p>
              <a:r>
                <a:rPr lang="fr-FR" sz="600" dirty="0"/>
                <a:t>https://www.varmatin.com/vie-locale/expulsee-de-son-appartement-de-sainte-maxime-cette-famille-appelle-a-laide-pour-trouver-un-nouveau-logement-248286</a:t>
              </a:r>
            </a:p>
          </p:txBody>
        </p:sp>
      </p:grpSp>
      <p:grpSp>
        <p:nvGrpSpPr>
          <p:cNvPr id="11" name="Groupe 10"/>
          <p:cNvGrpSpPr/>
          <p:nvPr/>
        </p:nvGrpSpPr>
        <p:grpSpPr>
          <a:xfrm>
            <a:off x="465281" y="3835080"/>
            <a:ext cx="3840018" cy="2802854"/>
            <a:chOff x="1006762" y="3870650"/>
            <a:chExt cx="3840018" cy="2802854"/>
          </a:xfrm>
        </p:grpSpPr>
        <p:pic>
          <p:nvPicPr>
            <p:cNvPr id="8" name="Image 7"/>
            <p:cNvPicPr>
              <a:picLocks noChangeAspect="1"/>
            </p:cNvPicPr>
            <p:nvPr/>
          </p:nvPicPr>
          <p:blipFill rotWithShape="1">
            <a:blip r:embed="rId4"/>
            <a:srcRect l="14271" t="11500" r="18021" b="15500"/>
            <a:stretch/>
          </p:blipFill>
          <p:spPr>
            <a:xfrm>
              <a:off x="1006762" y="3870650"/>
              <a:ext cx="3733800" cy="2516007"/>
            </a:xfrm>
            <a:prstGeom prst="rect">
              <a:avLst/>
            </a:prstGeom>
          </p:spPr>
        </p:pic>
        <p:sp>
          <p:nvSpPr>
            <p:cNvPr id="9" name="ZoneTexte 8"/>
            <p:cNvSpPr txBox="1"/>
            <p:nvPr/>
          </p:nvSpPr>
          <p:spPr>
            <a:xfrm>
              <a:off x="1062180" y="6396505"/>
              <a:ext cx="3784600" cy="276999"/>
            </a:xfrm>
            <a:prstGeom prst="rect">
              <a:avLst/>
            </a:prstGeom>
            <a:noFill/>
          </p:spPr>
          <p:txBody>
            <a:bodyPr wrap="square" rtlCol="0">
              <a:spAutoFit/>
            </a:bodyPr>
            <a:lstStyle/>
            <a:p>
              <a:r>
                <a:rPr lang="fr-FR" sz="600" dirty="0"/>
                <a:t>https://www.rtl.fr/actu/debats-societe/une-expulsion-devant-son-enfant-c-est-terrible-temoigne-une-mere-de-famille-expulsee-de-son-logement-7785550532</a:t>
              </a:r>
            </a:p>
          </p:txBody>
        </p:sp>
      </p:grpSp>
      <p:grpSp>
        <p:nvGrpSpPr>
          <p:cNvPr id="15" name="Groupe 14"/>
          <p:cNvGrpSpPr/>
          <p:nvPr/>
        </p:nvGrpSpPr>
        <p:grpSpPr>
          <a:xfrm>
            <a:off x="3599005" y="3241274"/>
            <a:ext cx="4237762" cy="2374528"/>
            <a:chOff x="4449038" y="3981822"/>
            <a:chExt cx="4237762" cy="2374528"/>
          </a:xfrm>
        </p:grpSpPr>
        <p:sp>
          <p:nvSpPr>
            <p:cNvPr id="12" name="ZoneTexte 11"/>
            <p:cNvSpPr txBox="1"/>
            <p:nvPr/>
          </p:nvSpPr>
          <p:spPr>
            <a:xfrm>
              <a:off x="4449039" y="3981822"/>
              <a:ext cx="4237759"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1600" dirty="0">
                  <a:latin typeface="Berlin Sans FB" panose="020E0602020502020306" pitchFamily="34" charset="0"/>
                </a:rPr>
                <a:t>Comment transformer la situation d’expulsion en un potentiel redressement ?</a:t>
              </a:r>
            </a:p>
          </p:txBody>
        </p:sp>
        <p:sp>
          <p:nvSpPr>
            <p:cNvPr id="13" name="ZoneTexte 12"/>
            <p:cNvSpPr txBox="1"/>
            <p:nvPr/>
          </p:nvSpPr>
          <p:spPr>
            <a:xfrm>
              <a:off x="4449038" y="5525353"/>
              <a:ext cx="4237761"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1600" dirty="0">
                  <a:latin typeface="Berlin Sans FB" panose="020E0602020502020306" pitchFamily="34" charset="0"/>
                </a:rPr>
                <a:t>Comment éviter que des enfants </a:t>
              </a:r>
              <a:r>
                <a:rPr lang="fr-FR" sz="1600" dirty="0" smtClean="0">
                  <a:latin typeface="Berlin Sans FB" panose="020E0602020502020306" pitchFamily="34" charset="0"/>
                </a:rPr>
                <a:t>soient </a:t>
              </a:r>
              <a:r>
                <a:rPr lang="fr-FR" sz="1600" dirty="0">
                  <a:latin typeface="Berlin Sans FB" panose="020E0602020502020306" pitchFamily="34" charset="0"/>
                </a:rPr>
                <a:t>placés loin de leurs parents, juste parce qu'ils sont en difficulté financière ?</a:t>
              </a:r>
            </a:p>
          </p:txBody>
        </p:sp>
        <p:sp>
          <p:nvSpPr>
            <p:cNvPr id="14" name="ZoneTexte 13"/>
            <p:cNvSpPr txBox="1"/>
            <p:nvPr/>
          </p:nvSpPr>
          <p:spPr>
            <a:xfrm>
              <a:off x="4449041" y="4507366"/>
              <a:ext cx="4237759"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1600" dirty="0">
                  <a:latin typeface="Berlin Sans FB" panose="020E0602020502020306" pitchFamily="34" charset="0"/>
                </a:rPr>
                <a:t>Comment </a:t>
              </a:r>
              <a:r>
                <a:rPr lang="fr-FR" sz="1600" dirty="0" smtClean="0">
                  <a:latin typeface="Berlin Sans FB" panose="020E0602020502020306" pitchFamily="34" charset="0"/>
                </a:rPr>
                <a:t>remédier à une situation ultra précaire de familles avec des enfants en leur évitant des logements insalubres chez les marchands de sommeil ?</a:t>
              </a:r>
              <a:endParaRPr lang="fr-FR" sz="1600" dirty="0">
                <a:latin typeface="Berlin Sans FB" panose="020E0602020502020306" pitchFamily="34" charset="0"/>
              </a:endParaRPr>
            </a:p>
          </p:txBody>
        </p:sp>
      </p:grpSp>
    </p:spTree>
    <p:extLst>
      <p:ext uri="{BB962C8B-B14F-4D97-AF65-F5344CB8AC3E}">
        <p14:creationId xmlns:p14="http://schemas.microsoft.com/office/powerpoint/2010/main" val="2387596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ctrTitle"/>
          </p:nvPr>
        </p:nvSpPr>
        <p:spPr>
          <a:xfrm>
            <a:off x="4346323" y="4026175"/>
            <a:ext cx="4375233" cy="678905"/>
          </a:xfrm>
        </p:spPr>
        <p:txBody>
          <a:bodyPr/>
          <a:lstStyle/>
          <a:p>
            <a:r>
              <a:rPr lang="fr-FR" dirty="0" smtClean="0"/>
              <a:t>Le contexte Axonais</a:t>
            </a:r>
            <a:endParaRPr lang="fr-FR" dirty="0"/>
          </a:p>
        </p:txBody>
      </p:sp>
    </p:spTree>
    <p:extLst>
      <p:ext uri="{BB962C8B-B14F-4D97-AF65-F5344CB8AC3E}">
        <p14:creationId xmlns:p14="http://schemas.microsoft.com/office/powerpoint/2010/main" val="6944152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noFill/>
        </p:spPr>
        <p:txBody>
          <a:bodyPr>
            <a:normAutofit fontScale="70000" lnSpcReduction="20000"/>
          </a:bodyPr>
          <a:lstStyle/>
          <a:p>
            <a:pPr>
              <a:buFont typeface="Arial" pitchFamily="34" charset="0"/>
              <a:buChar char="•"/>
            </a:pPr>
            <a:r>
              <a:rPr lang="fr-FR" dirty="0" smtClean="0"/>
              <a:t>229 944 ménages</a:t>
            </a:r>
            <a:r>
              <a:rPr lang="fr-FR" dirty="0"/>
              <a:t>, totalisant 527 891 </a:t>
            </a:r>
            <a:r>
              <a:rPr lang="fr-FR" dirty="0" smtClean="0"/>
              <a:t>habitants</a:t>
            </a:r>
          </a:p>
          <a:p>
            <a:pPr>
              <a:buFont typeface="Arial" pitchFamily="34" charset="0"/>
              <a:buChar char="•"/>
            </a:pPr>
            <a:endParaRPr lang="fr-FR" dirty="0" smtClean="0"/>
          </a:p>
          <a:p>
            <a:pPr>
              <a:buFont typeface="Arial" pitchFamily="34" charset="0"/>
              <a:buChar char="•"/>
            </a:pPr>
            <a:r>
              <a:rPr lang="fr-FR" dirty="0" smtClean="0"/>
              <a:t>2 ménages sur 3 sont des familles, et 6 familles sur 10 sont avec des enfants.</a:t>
            </a:r>
          </a:p>
          <a:p>
            <a:pPr marL="0" indent="0">
              <a:buNone/>
            </a:pPr>
            <a:endParaRPr lang="fr-FR" dirty="0"/>
          </a:p>
          <a:p>
            <a:pPr>
              <a:buFont typeface="Arial" pitchFamily="34" charset="0"/>
              <a:buChar char="•"/>
            </a:pPr>
            <a:r>
              <a:rPr lang="fr-FR" dirty="0" smtClean="0"/>
              <a:t>Taux de pauvreté de 19 % (14,7% national et 18,3% </a:t>
            </a:r>
            <a:r>
              <a:rPr lang="fr-FR" dirty="0" err="1" smtClean="0"/>
              <a:t>HdF</a:t>
            </a:r>
            <a:r>
              <a:rPr lang="fr-FR" dirty="0" smtClean="0"/>
              <a:t>)</a:t>
            </a:r>
          </a:p>
          <a:p>
            <a:pPr>
              <a:buFont typeface="Arial" pitchFamily="34" charset="0"/>
              <a:buChar char="•"/>
            </a:pPr>
            <a:r>
              <a:rPr lang="fr-FR" dirty="0" smtClean="0"/>
              <a:t>Taux de pauvreté de 36,4% chez les locataires</a:t>
            </a:r>
          </a:p>
          <a:p>
            <a:pPr marL="0" indent="0">
              <a:buNone/>
            </a:pPr>
            <a:endParaRPr lang="fr-FR" dirty="0"/>
          </a:p>
          <a:p>
            <a:r>
              <a:rPr lang="fr-FR" dirty="0"/>
              <a:t>Taux de chômage de </a:t>
            </a:r>
            <a:r>
              <a:rPr lang="fr-FR" dirty="0" smtClean="0"/>
              <a:t>13,5% (T3 2017) (contre 9,4% National et 11,9% </a:t>
            </a:r>
            <a:r>
              <a:rPr lang="fr-FR" dirty="0" err="1" smtClean="0"/>
              <a:t>HdF</a:t>
            </a:r>
            <a:r>
              <a:rPr lang="fr-FR" dirty="0" smtClean="0"/>
              <a:t>)</a:t>
            </a:r>
          </a:p>
          <a:p>
            <a:endParaRPr lang="fr-FR" dirty="0" smtClean="0"/>
          </a:p>
          <a:p>
            <a:r>
              <a:rPr lang="fr-FR" dirty="0" smtClean="0"/>
              <a:t>6,9% des ménages souffrent d’</a:t>
            </a:r>
            <a:r>
              <a:rPr lang="fr-FR" dirty="0" err="1" smtClean="0"/>
              <a:t>illetrisme</a:t>
            </a:r>
            <a:r>
              <a:rPr lang="fr-FR" dirty="0" smtClean="0"/>
              <a:t> (3,6% national et 5,1 </a:t>
            </a:r>
            <a:r>
              <a:rPr lang="fr-FR" dirty="0" err="1" smtClean="0"/>
              <a:t>HdF</a:t>
            </a:r>
            <a:r>
              <a:rPr lang="fr-FR" dirty="0" smtClean="0"/>
              <a:t>)</a:t>
            </a:r>
          </a:p>
          <a:p>
            <a:endParaRPr lang="fr-FR" dirty="0"/>
          </a:p>
          <a:p>
            <a:r>
              <a:rPr lang="fr-FR" dirty="0" smtClean="0"/>
              <a:t>12,6 dossiers de surendettement pour 1000 ménages (8 national et 12,3 </a:t>
            </a:r>
            <a:r>
              <a:rPr lang="fr-FR" dirty="0" err="1" smtClean="0"/>
              <a:t>HdF</a:t>
            </a:r>
            <a:r>
              <a:rPr lang="fr-FR" dirty="0" smtClean="0"/>
              <a:t>)</a:t>
            </a:r>
          </a:p>
          <a:p>
            <a:r>
              <a:rPr lang="fr-FR" dirty="0"/>
              <a:t>En 2016, le revenu médian des ménages par unité de consommation s’élève à 18 604€ soit un revenu 13% inférieur à celui national(21 415€). </a:t>
            </a:r>
          </a:p>
          <a:p>
            <a:pPr marL="0" indent="0">
              <a:buNone/>
            </a:pPr>
            <a:endParaRPr lang="fr-FR" dirty="0"/>
          </a:p>
          <a:p>
            <a:endParaRPr lang="fr-FR" dirty="0" smtClean="0"/>
          </a:p>
          <a:p>
            <a:pPr marL="0" indent="0">
              <a:buNone/>
            </a:pPr>
            <a:endParaRPr lang="fr-FR" dirty="0"/>
          </a:p>
        </p:txBody>
      </p:sp>
      <p:sp>
        <p:nvSpPr>
          <p:cNvPr id="6" name="Titre 5"/>
          <p:cNvSpPr>
            <a:spLocks noGrp="1"/>
          </p:cNvSpPr>
          <p:nvPr>
            <p:ph type="title"/>
          </p:nvPr>
        </p:nvSpPr>
        <p:spPr/>
        <p:txBody>
          <a:bodyPr>
            <a:normAutofit fontScale="90000"/>
          </a:bodyPr>
          <a:lstStyle/>
          <a:p>
            <a:r>
              <a:rPr lang="fr-FR" dirty="0" smtClean="0"/>
              <a:t>Avant tout : Les principaux constats</a:t>
            </a:r>
            <a:r>
              <a:rPr lang="fr-FR" baseline="30000" dirty="0" smtClean="0"/>
              <a:t>1</a:t>
            </a:r>
            <a:br>
              <a:rPr lang="fr-FR" baseline="30000" dirty="0" smtClean="0"/>
            </a:br>
            <a:r>
              <a:rPr lang="fr-FR" baseline="30000" dirty="0" smtClean="0"/>
              <a:t/>
            </a:r>
            <a:br>
              <a:rPr lang="fr-FR" baseline="30000" dirty="0" smtClean="0"/>
            </a:br>
            <a:r>
              <a:rPr lang="fr-FR" baseline="30000" dirty="0" smtClean="0"/>
              <a:t>Département de l’Aisne</a:t>
            </a:r>
            <a:endParaRPr lang="fr-FR" baseline="30000" dirty="0"/>
          </a:p>
        </p:txBody>
      </p:sp>
      <p:sp>
        <p:nvSpPr>
          <p:cNvPr id="3" name="Espace réservé du numéro de diapositive 2"/>
          <p:cNvSpPr>
            <a:spLocks noGrp="1"/>
          </p:cNvSpPr>
          <p:nvPr>
            <p:ph type="sldNum" sz="quarter" idx="12"/>
          </p:nvPr>
        </p:nvSpPr>
        <p:spPr/>
        <p:txBody>
          <a:bodyPr/>
          <a:lstStyle/>
          <a:p>
            <a:fld id="{38D325D6-4C94-7044-998A-AE1355DF5174}" type="slidenum">
              <a:rPr lang="fr-FR" smtClean="0"/>
              <a:pPr/>
              <a:t>4</a:t>
            </a:fld>
            <a:endParaRPr lang="fr-FR"/>
          </a:p>
        </p:txBody>
      </p:sp>
    </p:spTree>
    <p:extLst>
      <p:ext uri="{BB962C8B-B14F-4D97-AF65-F5344CB8AC3E}">
        <p14:creationId xmlns:p14="http://schemas.microsoft.com/office/powerpoint/2010/main" val="41367330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r>
              <a:rPr lang="fr-FR" dirty="0" smtClean="0"/>
              <a:t>Orientations du PDALHPD 2016/2021</a:t>
            </a:r>
            <a:r>
              <a:rPr lang="fr-FR" baseline="30000" dirty="0" smtClean="0"/>
              <a:t>1</a:t>
            </a:r>
            <a:r>
              <a:rPr lang="fr-FR" dirty="0" smtClean="0"/>
              <a:t> </a:t>
            </a:r>
            <a:endParaRPr lang="fr-FR" dirty="0"/>
          </a:p>
        </p:txBody>
      </p:sp>
      <p:sp>
        <p:nvSpPr>
          <p:cNvPr id="2" name="Espace réservé du numéro de diapositive 1"/>
          <p:cNvSpPr>
            <a:spLocks noGrp="1"/>
          </p:cNvSpPr>
          <p:nvPr>
            <p:ph type="sldNum" sz="quarter" idx="12"/>
          </p:nvPr>
        </p:nvSpPr>
        <p:spPr/>
        <p:txBody>
          <a:bodyPr/>
          <a:lstStyle/>
          <a:p>
            <a:fld id="{38D325D6-4C94-7044-998A-AE1355DF5174}" type="slidenum">
              <a:rPr lang="fr-FR" smtClean="0"/>
              <a:pPr/>
              <a:t>5</a:t>
            </a:fld>
            <a:endParaRPr lang="fr-FR"/>
          </a:p>
        </p:txBody>
      </p:sp>
      <p:sp>
        <p:nvSpPr>
          <p:cNvPr id="11" name="ZoneTexte 10"/>
          <p:cNvSpPr txBox="1"/>
          <p:nvPr/>
        </p:nvSpPr>
        <p:spPr>
          <a:xfrm>
            <a:off x="206661" y="1795150"/>
            <a:ext cx="8048339" cy="3331681"/>
          </a:xfrm>
          <a:prstGeom prst="rect">
            <a:avLst/>
          </a:prstGeom>
          <a:noFill/>
        </p:spPr>
        <p:txBody>
          <a:bodyPr wrap="square" rtlCol="0">
            <a:spAutoFit/>
          </a:bodyPr>
          <a:lstStyle/>
          <a:p>
            <a:r>
              <a:rPr lang="fr-FR" sz="2000" b="1" dirty="0" smtClean="0">
                <a:latin typeface="Century Gothic" pitchFamily="34" charset="0"/>
              </a:rPr>
              <a:t>Les principales orientations</a:t>
            </a:r>
          </a:p>
          <a:p>
            <a:endParaRPr lang="fr-FR" sz="2000" b="1" dirty="0" smtClean="0">
              <a:latin typeface="Century Gothic" pitchFamily="34" charset="0"/>
            </a:endParaRPr>
          </a:p>
          <a:p>
            <a:pPr marL="285750" indent="-285750">
              <a:buFont typeface="Arial" panose="020B0604020202020204" pitchFamily="34" charset="0"/>
              <a:buChar char="•"/>
            </a:pPr>
            <a:r>
              <a:rPr lang="fr-FR" sz="1600" b="1" dirty="0" smtClean="0">
                <a:latin typeface="Century Gothic" pitchFamily="34" charset="0"/>
              </a:rPr>
              <a:t>Qualité de l’habitat</a:t>
            </a:r>
          </a:p>
          <a:p>
            <a:pPr marL="285750" indent="-285750">
              <a:buFont typeface="Arial" panose="020B0604020202020204" pitchFamily="34" charset="0"/>
              <a:buChar char="•"/>
            </a:pPr>
            <a:r>
              <a:rPr lang="fr-FR" sz="1600" b="1" dirty="0" smtClean="0">
                <a:latin typeface="Century Gothic" pitchFamily="34" charset="0"/>
              </a:rPr>
              <a:t>Fluidifier les parcours résidentiels</a:t>
            </a:r>
          </a:p>
          <a:p>
            <a:pPr marL="285750" indent="-285750">
              <a:buFont typeface="Arial" panose="020B0604020202020204" pitchFamily="34" charset="0"/>
              <a:buChar char="•"/>
            </a:pPr>
            <a:r>
              <a:rPr lang="fr-FR" sz="1600" b="1" dirty="0" smtClean="0">
                <a:solidFill>
                  <a:schemeClr val="accent2"/>
                </a:solidFill>
                <a:latin typeface="Century Gothic" pitchFamily="34" charset="0"/>
              </a:rPr>
              <a:t>Prévention des expulsions</a:t>
            </a:r>
          </a:p>
          <a:p>
            <a:pPr marL="742950" lvl="1" indent="-285750">
              <a:buFont typeface="Arial" panose="020B0604020202020204" pitchFamily="34" charset="0"/>
              <a:buChar char="•"/>
            </a:pPr>
            <a:r>
              <a:rPr lang="fr-FR" sz="1600" dirty="0"/>
              <a:t>Adapter les modes d’accompagnement social en fonction des </a:t>
            </a:r>
            <a:r>
              <a:rPr lang="fr-FR" sz="1600" dirty="0" smtClean="0"/>
              <a:t>besoins</a:t>
            </a:r>
          </a:p>
          <a:p>
            <a:pPr marL="742950" lvl="1" indent="-285750">
              <a:buFont typeface="Arial" panose="020B0604020202020204" pitchFamily="34" charset="0"/>
              <a:buChar char="•"/>
            </a:pPr>
            <a:r>
              <a:rPr lang="fr-FR" sz="1600" dirty="0"/>
              <a:t>Rénover et harmoniser le fonctionnement des instances du PLAN </a:t>
            </a:r>
            <a:endParaRPr lang="fr-FR" sz="1600" dirty="0" smtClean="0"/>
          </a:p>
          <a:p>
            <a:pPr marL="742950" lvl="1" indent="-285750">
              <a:buFont typeface="Arial" panose="020B0604020202020204" pitchFamily="34" charset="0"/>
              <a:buChar char="•"/>
            </a:pPr>
            <a:r>
              <a:rPr lang="fr-FR" sz="1600" b="1" dirty="0" smtClean="0">
                <a:solidFill>
                  <a:schemeClr val="accent1"/>
                </a:solidFill>
              </a:rPr>
              <a:t>Favoriser </a:t>
            </a:r>
            <a:r>
              <a:rPr lang="fr-FR" sz="1600" b="1" dirty="0">
                <a:solidFill>
                  <a:schemeClr val="accent1"/>
                </a:solidFill>
              </a:rPr>
              <a:t>le relogement dans le parc social dans une perspective d’adaptation du logement à la composition familiale et aux </a:t>
            </a:r>
            <a:r>
              <a:rPr lang="fr-FR" sz="1600" b="1" dirty="0" smtClean="0">
                <a:solidFill>
                  <a:schemeClr val="accent1"/>
                </a:solidFill>
              </a:rPr>
              <a:t>ressources</a:t>
            </a:r>
          </a:p>
          <a:p>
            <a:pPr marL="742950" lvl="1" indent="-285750">
              <a:buFont typeface="Arial" panose="020B0604020202020204" pitchFamily="34" charset="0"/>
              <a:buChar char="•"/>
            </a:pPr>
            <a:r>
              <a:rPr lang="fr-FR" sz="1600" dirty="0"/>
              <a:t>Sensibiliser les bailleurs privés à la prévention des </a:t>
            </a:r>
            <a:r>
              <a:rPr lang="fr-FR" sz="1600" dirty="0" smtClean="0"/>
              <a:t>expulsions</a:t>
            </a:r>
          </a:p>
          <a:p>
            <a:pPr marL="742950" lvl="1" indent="-285750">
              <a:buFont typeface="Arial" panose="020B0604020202020204" pitchFamily="34" charset="0"/>
              <a:buChar char="•"/>
            </a:pPr>
            <a:r>
              <a:rPr lang="fr-FR" sz="1600" dirty="0"/>
              <a:t>Elaborer la charte départementale de prévention des </a:t>
            </a:r>
            <a:r>
              <a:rPr lang="fr-FR" sz="1600" dirty="0" smtClean="0"/>
              <a:t>expulsions</a:t>
            </a:r>
          </a:p>
          <a:p>
            <a:pPr marL="285750" indent="-285750">
              <a:buFont typeface="Arial" panose="020B0604020202020204" pitchFamily="34" charset="0"/>
              <a:buChar char="•"/>
            </a:pPr>
            <a:r>
              <a:rPr lang="fr-FR" sz="1600" b="1" dirty="0" smtClean="0">
                <a:latin typeface="Century Gothic" pitchFamily="34" charset="0"/>
              </a:rPr>
              <a:t>Logement des jeunes</a:t>
            </a:r>
          </a:p>
          <a:p>
            <a:endParaRPr lang="fr-FR" sz="1050" dirty="0">
              <a:latin typeface="Century Gothic" pitchFamily="34" charset="0"/>
            </a:endParaRPr>
          </a:p>
        </p:txBody>
      </p:sp>
    </p:spTree>
    <p:extLst>
      <p:ext uri="{BB962C8B-B14F-4D97-AF65-F5344CB8AC3E}">
        <p14:creationId xmlns:p14="http://schemas.microsoft.com/office/powerpoint/2010/main" val="17373353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p:txBody>
          <a:bodyPr>
            <a:normAutofit/>
          </a:bodyPr>
          <a:lstStyle/>
          <a:p>
            <a:endParaRPr lang="fr-FR" dirty="0"/>
          </a:p>
          <a:p>
            <a:endParaRPr lang="fr-FR" dirty="0" smtClean="0"/>
          </a:p>
          <a:p>
            <a:endParaRPr lang="fr-FR" dirty="0"/>
          </a:p>
        </p:txBody>
      </p:sp>
      <p:sp>
        <p:nvSpPr>
          <p:cNvPr id="6" name="Titre 5"/>
          <p:cNvSpPr>
            <a:spLocks noGrp="1"/>
          </p:cNvSpPr>
          <p:nvPr>
            <p:ph type="title"/>
          </p:nvPr>
        </p:nvSpPr>
        <p:spPr/>
        <p:txBody>
          <a:bodyPr>
            <a:normAutofit/>
          </a:bodyPr>
          <a:lstStyle/>
          <a:p>
            <a:r>
              <a:rPr lang="fr-FR" sz="2000" dirty="0" smtClean="0"/>
              <a:t>Contexte local</a:t>
            </a:r>
            <a:endParaRPr lang="fr-FR" sz="2000" dirty="0"/>
          </a:p>
        </p:txBody>
      </p:sp>
      <p:sp>
        <p:nvSpPr>
          <p:cNvPr id="5" name="Espace réservé du contenu 6"/>
          <p:cNvSpPr txBox="1">
            <a:spLocks/>
          </p:cNvSpPr>
          <p:nvPr/>
        </p:nvSpPr>
        <p:spPr>
          <a:xfrm>
            <a:off x="609600" y="1495023"/>
            <a:ext cx="8229600" cy="4525963"/>
          </a:xfrm>
          <a:prstGeom prst="rect">
            <a:avLst/>
          </a:prstGeom>
          <a:noFill/>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400" kern="1200">
                <a:solidFill>
                  <a:schemeClr val="tx1"/>
                </a:solidFill>
                <a:latin typeface="Century Gothic"/>
                <a:ea typeface="+mn-ea"/>
                <a:cs typeface="Century Gothic"/>
              </a:defRPr>
            </a:lvl1pPr>
            <a:lvl2pPr marL="742950" indent="-285750" algn="l" defTabSz="457200" rtl="0" eaLnBrk="1" latinLnBrk="0" hangingPunct="1">
              <a:spcBef>
                <a:spcPct val="20000"/>
              </a:spcBef>
              <a:buFont typeface="Arial"/>
              <a:buChar char="–"/>
              <a:defRPr sz="2200" kern="1200">
                <a:solidFill>
                  <a:schemeClr val="tx1"/>
                </a:solidFill>
                <a:latin typeface="Century Gothic"/>
                <a:ea typeface="+mn-ea"/>
                <a:cs typeface="Century Gothic"/>
              </a:defRPr>
            </a:lvl2pPr>
            <a:lvl3pPr marL="1143000" indent="-228600" algn="l" defTabSz="457200" rtl="0" eaLnBrk="1" latinLnBrk="0" hangingPunct="1">
              <a:spcBef>
                <a:spcPct val="20000"/>
              </a:spcBef>
              <a:buFont typeface="Arial"/>
              <a:buChar char="•"/>
              <a:defRPr sz="2000" kern="1200">
                <a:solidFill>
                  <a:schemeClr val="tx1"/>
                </a:solidFill>
                <a:latin typeface="Century Gothic"/>
                <a:ea typeface="+mn-ea"/>
                <a:cs typeface="Century Gothic"/>
              </a:defRPr>
            </a:lvl3pPr>
            <a:lvl4pPr marL="1600200" indent="-228600" algn="l" defTabSz="457200" rtl="0" eaLnBrk="1" latinLnBrk="0" hangingPunct="1">
              <a:spcBef>
                <a:spcPct val="20000"/>
              </a:spcBef>
              <a:buFont typeface="Arial"/>
              <a:buChar char="–"/>
              <a:defRPr sz="2000" kern="1200">
                <a:solidFill>
                  <a:schemeClr val="tx1"/>
                </a:solidFill>
                <a:latin typeface="Century Gothic"/>
                <a:ea typeface="+mn-ea"/>
                <a:cs typeface="Century Gothic"/>
              </a:defRPr>
            </a:lvl4pPr>
            <a:lvl5pPr marL="2057400" indent="-228600" algn="l" defTabSz="457200" rtl="0" eaLnBrk="1" latinLnBrk="0" hangingPunct="1">
              <a:spcBef>
                <a:spcPct val="20000"/>
              </a:spcBef>
              <a:buFont typeface="Arial"/>
              <a:buChar char="»"/>
              <a:defRPr sz="20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fr-FR" dirty="0"/>
          </a:p>
        </p:txBody>
      </p:sp>
      <p:sp>
        <p:nvSpPr>
          <p:cNvPr id="2" name="Espace réservé du numéro de diapositive 1"/>
          <p:cNvSpPr>
            <a:spLocks noGrp="1"/>
          </p:cNvSpPr>
          <p:nvPr>
            <p:ph type="sldNum" sz="quarter" idx="12"/>
          </p:nvPr>
        </p:nvSpPr>
        <p:spPr/>
        <p:txBody>
          <a:bodyPr/>
          <a:lstStyle/>
          <a:p>
            <a:fld id="{38D325D6-4C94-7044-998A-AE1355DF5174}" type="slidenum">
              <a:rPr lang="fr-FR" smtClean="0"/>
              <a:pPr/>
              <a:t>6</a:t>
            </a:fld>
            <a:endParaRPr lang="fr-FR"/>
          </a:p>
        </p:txBody>
      </p:sp>
      <p:sp>
        <p:nvSpPr>
          <p:cNvPr id="8" name="Espace réservé du contenu 6"/>
          <p:cNvSpPr txBox="1">
            <a:spLocks/>
          </p:cNvSpPr>
          <p:nvPr/>
        </p:nvSpPr>
        <p:spPr>
          <a:xfrm>
            <a:off x="609600" y="1752600"/>
            <a:ext cx="8229600" cy="4525963"/>
          </a:xfrm>
          <a:prstGeom prst="rect">
            <a:avLst/>
          </a:prstGeom>
          <a:noFill/>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400" kern="1200">
                <a:solidFill>
                  <a:schemeClr val="tx1"/>
                </a:solidFill>
                <a:latin typeface="Century Gothic"/>
                <a:ea typeface="+mn-ea"/>
                <a:cs typeface="Century Gothic"/>
              </a:defRPr>
            </a:lvl1pPr>
            <a:lvl2pPr marL="742950" indent="-285750" algn="l" defTabSz="457200" rtl="0" eaLnBrk="1" latinLnBrk="0" hangingPunct="1">
              <a:spcBef>
                <a:spcPct val="20000"/>
              </a:spcBef>
              <a:buFont typeface="Arial"/>
              <a:buChar char="–"/>
              <a:defRPr sz="2200" kern="1200">
                <a:solidFill>
                  <a:schemeClr val="tx1"/>
                </a:solidFill>
                <a:latin typeface="Century Gothic"/>
                <a:ea typeface="+mn-ea"/>
                <a:cs typeface="Century Gothic"/>
              </a:defRPr>
            </a:lvl2pPr>
            <a:lvl3pPr marL="1143000" indent="-228600" algn="l" defTabSz="457200" rtl="0" eaLnBrk="1" latinLnBrk="0" hangingPunct="1">
              <a:spcBef>
                <a:spcPct val="20000"/>
              </a:spcBef>
              <a:buFont typeface="Arial"/>
              <a:buChar char="•"/>
              <a:defRPr sz="2000" kern="1200">
                <a:solidFill>
                  <a:schemeClr val="tx1"/>
                </a:solidFill>
                <a:latin typeface="Century Gothic"/>
                <a:ea typeface="+mn-ea"/>
                <a:cs typeface="Century Gothic"/>
              </a:defRPr>
            </a:lvl3pPr>
            <a:lvl4pPr marL="1600200" indent="-228600" algn="l" defTabSz="457200" rtl="0" eaLnBrk="1" latinLnBrk="0" hangingPunct="1">
              <a:spcBef>
                <a:spcPct val="20000"/>
              </a:spcBef>
              <a:buFont typeface="Arial"/>
              <a:buChar char="–"/>
              <a:defRPr sz="2000" kern="1200">
                <a:solidFill>
                  <a:schemeClr val="tx1"/>
                </a:solidFill>
                <a:latin typeface="Century Gothic"/>
                <a:ea typeface="+mn-ea"/>
                <a:cs typeface="Century Gothic"/>
              </a:defRPr>
            </a:lvl4pPr>
            <a:lvl5pPr marL="2057400" indent="-228600" algn="l" defTabSz="457200" rtl="0" eaLnBrk="1" latinLnBrk="0" hangingPunct="1">
              <a:spcBef>
                <a:spcPct val="20000"/>
              </a:spcBef>
              <a:buFont typeface="Arial"/>
              <a:buChar char="»"/>
              <a:defRPr sz="20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r>
              <a:rPr lang="fr-FR" dirty="0" smtClean="0"/>
              <a:t>Des structures d’accueil saturées</a:t>
            </a:r>
          </a:p>
          <a:p>
            <a:pPr>
              <a:buFont typeface="Arial" pitchFamily="34" charset="0"/>
              <a:buChar char="•"/>
            </a:pPr>
            <a:r>
              <a:rPr lang="fr-FR" dirty="0" smtClean="0"/>
              <a:t>Un réponse générale à des situations spéciales</a:t>
            </a:r>
          </a:p>
          <a:p>
            <a:pPr>
              <a:buFont typeface="Arial" pitchFamily="34" charset="0"/>
              <a:buChar char="•"/>
            </a:pPr>
            <a:r>
              <a:rPr lang="fr-FR" dirty="0" smtClean="0"/>
              <a:t>Une opportunité de ressaisie, souvent gâchée par un accompagnement inadéquat, et une précarité sociale incomprise</a:t>
            </a:r>
          </a:p>
          <a:p>
            <a:pPr>
              <a:buFont typeface="Arial" pitchFamily="34" charset="0"/>
              <a:buChar char="•"/>
            </a:pPr>
            <a:r>
              <a:rPr lang="fr-FR" dirty="0" smtClean="0"/>
              <a:t>Des familles avec enfants laissées aux mains des marchands de sommeil, leurs conditions sociales peuvent se dégrader de manière ascendante.</a:t>
            </a:r>
          </a:p>
          <a:p>
            <a:endParaRPr lang="fr-FR" dirty="0" smtClean="0"/>
          </a:p>
          <a:p>
            <a:pPr marL="0" indent="0">
              <a:buFont typeface="Arial"/>
              <a:buNone/>
            </a:pPr>
            <a:endParaRPr lang="fr-FR" dirty="0"/>
          </a:p>
        </p:txBody>
      </p:sp>
    </p:spTree>
    <p:extLst>
      <p:ext uri="{BB962C8B-B14F-4D97-AF65-F5344CB8AC3E}">
        <p14:creationId xmlns:p14="http://schemas.microsoft.com/office/powerpoint/2010/main" val="26502868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ctrTitle"/>
          </p:nvPr>
        </p:nvSpPr>
        <p:spPr/>
        <p:txBody>
          <a:bodyPr>
            <a:normAutofit/>
          </a:bodyPr>
          <a:lstStyle/>
          <a:p>
            <a:r>
              <a:rPr lang="fr-FR" dirty="0" smtClean="0"/>
              <a:t>Description du projet</a:t>
            </a:r>
            <a:endParaRPr lang="fr-FR" dirty="0"/>
          </a:p>
        </p:txBody>
      </p:sp>
      <p:sp>
        <p:nvSpPr>
          <p:cNvPr id="7" name="Sous-titre 6"/>
          <p:cNvSpPr>
            <a:spLocks noGrp="1"/>
          </p:cNvSpPr>
          <p:nvPr>
            <p:ph type="subTitle" idx="1"/>
          </p:nvPr>
        </p:nvSpPr>
        <p:spPr/>
        <p:txBody>
          <a:bodyPr/>
          <a:lstStyle/>
          <a:p>
            <a:r>
              <a:rPr lang="fr-FR" sz="1600" dirty="0" smtClean="0"/>
              <a:t>L’accompagnement social des familles expulsées avec enfants</a:t>
            </a:r>
            <a:endParaRPr lang="fr-FR" sz="1600" dirty="0"/>
          </a:p>
        </p:txBody>
      </p:sp>
    </p:spTree>
    <p:extLst>
      <p:ext uri="{BB962C8B-B14F-4D97-AF65-F5344CB8AC3E}">
        <p14:creationId xmlns:p14="http://schemas.microsoft.com/office/powerpoint/2010/main" val="9000742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lnSpcReduction="10000"/>
          </a:bodyPr>
          <a:lstStyle/>
          <a:p>
            <a:r>
              <a:rPr lang="fr-FR" dirty="0" smtClean="0"/>
              <a:t>Renforcer le rôle d’inclusion sociale du bailleur en permettant à des familles expulsées avec enfants une nouvelle chance de se ressaisir (Une sorte de logement de la 2</a:t>
            </a:r>
            <a:r>
              <a:rPr lang="fr-FR" baseline="30000" dirty="0" smtClean="0"/>
              <a:t>ème</a:t>
            </a:r>
            <a:r>
              <a:rPr lang="fr-FR" dirty="0" smtClean="0"/>
              <a:t> chance)</a:t>
            </a:r>
          </a:p>
          <a:p>
            <a:pPr marL="0" indent="0">
              <a:buNone/>
            </a:pPr>
            <a:endParaRPr lang="fr-FR" dirty="0" smtClean="0"/>
          </a:p>
          <a:p>
            <a:r>
              <a:rPr lang="fr-FR" dirty="0" smtClean="0"/>
              <a:t>Outiller le territoire d’un dispositif qui détecte, reloge et accompagne vers l’autonomie, des familles expulsées avec enfants</a:t>
            </a:r>
          </a:p>
          <a:p>
            <a:pPr marL="0" indent="0">
              <a:buNone/>
            </a:pPr>
            <a:endParaRPr lang="fr-FR" dirty="0"/>
          </a:p>
          <a:p>
            <a:r>
              <a:rPr lang="fr-FR" dirty="0" smtClean="0"/>
              <a:t>Prévenir les situations de précarité locative, voire des situations d’hébergement provisoires et inadaptées pour des familles avec enfants.</a:t>
            </a:r>
          </a:p>
          <a:p>
            <a:endParaRPr lang="fr-FR" dirty="0"/>
          </a:p>
          <a:p>
            <a:endParaRPr lang="fr-FR" dirty="0"/>
          </a:p>
          <a:p>
            <a:endParaRPr lang="fr-FR" dirty="0"/>
          </a:p>
        </p:txBody>
      </p:sp>
      <p:sp>
        <p:nvSpPr>
          <p:cNvPr id="4" name="Titre 3"/>
          <p:cNvSpPr>
            <a:spLocks noGrp="1"/>
          </p:cNvSpPr>
          <p:nvPr>
            <p:ph type="title"/>
          </p:nvPr>
        </p:nvSpPr>
        <p:spPr/>
        <p:txBody>
          <a:bodyPr/>
          <a:lstStyle/>
          <a:p>
            <a:r>
              <a:rPr lang="fr-FR" dirty="0" smtClean="0"/>
              <a:t>Les principaux objectifs</a:t>
            </a:r>
            <a:endParaRPr lang="fr-FR" dirty="0"/>
          </a:p>
        </p:txBody>
      </p:sp>
      <p:sp>
        <p:nvSpPr>
          <p:cNvPr id="3" name="Espace réservé du numéro de diapositive 2"/>
          <p:cNvSpPr>
            <a:spLocks noGrp="1"/>
          </p:cNvSpPr>
          <p:nvPr>
            <p:ph type="sldNum" sz="quarter" idx="12"/>
          </p:nvPr>
        </p:nvSpPr>
        <p:spPr/>
        <p:txBody>
          <a:bodyPr/>
          <a:lstStyle/>
          <a:p>
            <a:fld id="{38D325D6-4C94-7044-998A-AE1355DF5174}" type="slidenum">
              <a:rPr lang="fr-FR" smtClean="0"/>
              <a:pPr/>
              <a:t>8</a:t>
            </a:fld>
            <a:endParaRPr lang="fr-FR"/>
          </a:p>
        </p:txBody>
      </p:sp>
    </p:spTree>
    <p:extLst>
      <p:ext uri="{BB962C8B-B14F-4D97-AF65-F5344CB8AC3E}">
        <p14:creationId xmlns:p14="http://schemas.microsoft.com/office/powerpoint/2010/main" val="14991910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marL="0" indent="0">
              <a:buNone/>
            </a:pPr>
            <a:endParaRPr lang="fr-FR" dirty="0" smtClean="0"/>
          </a:p>
          <a:p>
            <a:pPr marL="0" indent="0">
              <a:buNone/>
            </a:pPr>
            <a:r>
              <a:rPr lang="fr-FR" dirty="0" smtClean="0"/>
              <a:t>10 ménages par an et par bailleur (familles expulsées avec enfants), hébergés dans des logements hors réservataires, seront accompagnés dans le cadre de ce projet. </a:t>
            </a:r>
          </a:p>
          <a:p>
            <a:pPr marL="0" indent="0">
              <a:buNone/>
            </a:pPr>
            <a:endParaRPr lang="fr-FR" dirty="0"/>
          </a:p>
          <a:p>
            <a:pPr marL="0" indent="0">
              <a:buNone/>
            </a:pPr>
            <a:r>
              <a:rPr lang="fr-FR" dirty="0" smtClean="0"/>
              <a:t>Les problématiques sociales rencontrées pourront donc être multiples du fait de la diversité des publics hébergés. </a:t>
            </a:r>
          </a:p>
          <a:p>
            <a:pPr marL="0" indent="0">
              <a:buNone/>
            </a:pPr>
            <a:endParaRPr lang="fr-FR" dirty="0"/>
          </a:p>
          <a:p>
            <a:pPr marL="0" indent="0">
              <a:buNone/>
            </a:pPr>
            <a:endParaRPr lang="fr-FR" dirty="0"/>
          </a:p>
          <a:p>
            <a:endParaRPr lang="fr-FR" dirty="0"/>
          </a:p>
        </p:txBody>
      </p:sp>
      <p:sp>
        <p:nvSpPr>
          <p:cNvPr id="4" name="Titre 3"/>
          <p:cNvSpPr>
            <a:spLocks noGrp="1"/>
          </p:cNvSpPr>
          <p:nvPr>
            <p:ph type="title"/>
          </p:nvPr>
        </p:nvSpPr>
        <p:spPr/>
        <p:txBody>
          <a:bodyPr/>
          <a:lstStyle/>
          <a:p>
            <a:r>
              <a:rPr lang="fr-FR" dirty="0" smtClean="0"/>
              <a:t>Public visé</a:t>
            </a:r>
            <a:endParaRPr lang="fr-FR" dirty="0"/>
          </a:p>
        </p:txBody>
      </p:sp>
      <p:sp>
        <p:nvSpPr>
          <p:cNvPr id="3" name="Espace réservé du numéro de diapositive 2"/>
          <p:cNvSpPr>
            <a:spLocks noGrp="1"/>
          </p:cNvSpPr>
          <p:nvPr>
            <p:ph type="sldNum" sz="quarter" idx="12"/>
          </p:nvPr>
        </p:nvSpPr>
        <p:spPr/>
        <p:txBody>
          <a:bodyPr/>
          <a:lstStyle/>
          <a:p>
            <a:fld id="{38D325D6-4C94-7044-998A-AE1355DF5174}" type="slidenum">
              <a:rPr lang="fr-FR" smtClean="0"/>
              <a:pPr/>
              <a:t>9</a:t>
            </a:fld>
            <a:endParaRPr lang="fr-FR"/>
          </a:p>
        </p:txBody>
      </p:sp>
    </p:spTree>
    <p:extLst>
      <p:ext uri="{BB962C8B-B14F-4D97-AF65-F5344CB8AC3E}">
        <p14:creationId xmlns:p14="http://schemas.microsoft.com/office/powerpoint/2010/main" val="297694550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par défaut">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AFD91FDA8AEF4E9DF6C44168DAA04C" ma:contentTypeVersion="4" ma:contentTypeDescription="Crée un document." ma:contentTypeScope="" ma:versionID="4ccee77047bca18ffdce7b5d21d44d24">
  <xsd:schema xmlns:xsd="http://www.w3.org/2001/XMLSchema" xmlns:xs="http://www.w3.org/2001/XMLSchema" xmlns:p="http://schemas.microsoft.com/office/2006/metadata/properties" xmlns:ns2="7607f1db-d107-4706-a8a9-aa534e4a049b" xmlns:ns3="24ba17b3-e8de-491b-a6fc-68636a121847" targetNamespace="http://schemas.microsoft.com/office/2006/metadata/properties" ma:root="true" ma:fieldsID="7db659ff23b87f028a96714ab21cc46a" ns2:_="" ns3:_="">
    <xsd:import namespace="7607f1db-d107-4706-a8a9-aa534e4a049b"/>
    <xsd:import namespace="24ba17b3-e8de-491b-a6fc-68636a12184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07f1db-d107-4706-a8a9-aa534e4a049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4ba17b3-e8de-491b-a6fc-68636a121847"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24ba17b3-e8de-491b-a6fc-68636a121847">
      <UserInfo>
        <DisplayName/>
        <AccountId xsi:nil="true"/>
        <AccountType/>
      </UserInfo>
    </SharedWithUsers>
  </documentManagement>
</p:properties>
</file>

<file path=customXml/itemProps1.xml><?xml version="1.0" encoding="utf-8"?>
<ds:datastoreItem xmlns:ds="http://schemas.openxmlformats.org/officeDocument/2006/customXml" ds:itemID="{90F5631A-A8A5-4A22-91F1-B0B0C382ED66}"/>
</file>

<file path=customXml/itemProps2.xml><?xml version="1.0" encoding="utf-8"?>
<ds:datastoreItem xmlns:ds="http://schemas.openxmlformats.org/officeDocument/2006/customXml" ds:itemID="{74011440-436E-40AC-9EB3-90F46E35750F}"/>
</file>

<file path=customXml/itemProps3.xml><?xml version="1.0" encoding="utf-8"?>
<ds:datastoreItem xmlns:ds="http://schemas.openxmlformats.org/officeDocument/2006/customXml" ds:itemID="{166A4034-C42A-4299-AF0A-1D399D7A6E4F}"/>
</file>

<file path=docProps/app.xml><?xml version="1.0" encoding="utf-8"?>
<Properties xmlns="http://schemas.openxmlformats.org/officeDocument/2006/extended-properties" xmlns:vt="http://schemas.openxmlformats.org/officeDocument/2006/docPropsVTypes">
  <Template>Thème par défaut.thmx</Template>
  <TotalTime>4876</TotalTime>
  <Words>1096</Words>
  <Application>Microsoft Office PowerPoint</Application>
  <PresentationFormat>Affichage à l'écran (4:3)</PresentationFormat>
  <Paragraphs>159</Paragraphs>
  <Slides>17</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17</vt:i4>
      </vt:variant>
    </vt:vector>
  </HeadingPairs>
  <TitlesOfParts>
    <vt:vector size="22" baseType="lpstr">
      <vt:lpstr>Arial</vt:lpstr>
      <vt:lpstr>Berlin Sans FB</vt:lpstr>
      <vt:lpstr>Calibri</vt:lpstr>
      <vt:lpstr>Century Gothic</vt:lpstr>
      <vt:lpstr>Thème par défaut</vt:lpstr>
      <vt:lpstr>Appel à projets  10000 logements Hlm accompagnés</vt:lpstr>
      <vt:lpstr>Il était une fois des familles expulsées avec des enfants</vt:lpstr>
      <vt:lpstr>Le contexte Axonais</vt:lpstr>
      <vt:lpstr>Avant tout : Les principaux constats1  Département de l’Aisne</vt:lpstr>
      <vt:lpstr>Orientations du PDALHPD 2016/20211 </vt:lpstr>
      <vt:lpstr>Contexte local</vt:lpstr>
      <vt:lpstr>Description du projet</vt:lpstr>
      <vt:lpstr>Les principaux objectifs</vt:lpstr>
      <vt:lpstr>Public visé</vt:lpstr>
      <vt:lpstr>Modalités de mobilisation des logements du parc Inter-bailleurs</vt:lpstr>
      <vt:lpstr>Le dispositif D.R.A</vt:lpstr>
      <vt:lpstr>Complémentarité avec la gestion locative</vt:lpstr>
      <vt:lpstr>Démarches mises en place pour favoriser l’adhésion du ménage</vt:lpstr>
      <vt:lpstr>Caractère innovant ou expérimental du projet  </vt:lpstr>
      <vt:lpstr>Partenaires mobilisés :  </vt:lpstr>
      <vt:lpstr>CALENDRIER PREVISIONNEL 2019/2021</vt:lpstr>
      <vt:lpstr>Budget prévisionnel</vt:lpstr>
    </vt:vector>
  </TitlesOfParts>
  <Company>SHLMR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Badreddine MAHMAHI</dc:creator>
  <cp:lastModifiedBy>bmahmahi</cp:lastModifiedBy>
  <cp:revision>73</cp:revision>
  <dcterms:created xsi:type="dcterms:W3CDTF">2015-09-30T07:58:47Z</dcterms:created>
  <dcterms:modified xsi:type="dcterms:W3CDTF">2018-10-04T12:11:07Z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0x01010018AFD91FDA8AEF4E9DF6C44168DAA04C</vt:lpwstr>
  </property>
  <property fmtid="{D5CDD505-2E9C-101B-9397-08002B2CF9AE}" pid="3" name="Order">
    <vt:r8>549200</vt:r8>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ies>
</file>